
<file path=[Content_Types].xml><?xml version="1.0" encoding="utf-8"?>
<Types xmlns="http://schemas.openxmlformats.org/package/2006/content-types">
  <Default Extension="png" ContentType="image/png"/>
  <Default Extension="xlsm" ContentType="application/vnd.ms-excel.sheet.macroEnabled.12"/>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notesMasterIdLst>
    <p:notesMasterId r:id="rId60"/>
  </p:notesMasterIdLst>
  <p:sldIdLst>
    <p:sldId id="256" r:id="rId2"/>
    <p:sldId id="629" r:id="rId3"/>
    <p:sldId id="370" r:id="rId4"/>
    <p:sldId id="627" r:id="rId5"/>
    <p:sldId id="628" r:id="rId6"/>
    <p:sldId id="626" r:id="rId7"/>
    <p:sldId id="601" r:id="rId8"/>
    <p:sldId id="630" r:id="rId9"/>
    <p:sldId id="425" r:id="rId10"/>
    <p:sldId id="541" r:id="rId11"/>
    <p:sldId id="543" r:id="rId12"/>
    <p:sldId id="424" r:id="rId13"/>
    <p:sldId id="639" r:id="rId14"/>
    <p:sldId id="647" r:id="rId15"/>
    <p:sldId id="427" r:id="rId16"/>
    <p:sldId id="632" r:id="rId17"/>
    <p:sldId id="497" r:id="rId18"/>
    <p:sldId id="542" r:id="rId19"/>
    <p:sldId id="633" r:id="rId20"/>
    <p:sldId id="551" r:id="rId21"/>
    <p:sldId id="312" r:id="rId22"/>
    <p:sldId id="641" r:id="rId23"/>
    <p:sldId id="557" r:id="rId24"/>
    <p:sldId id="648" r:id="rId25"/>
    <p:sldId id="340" r:id="rId26"/>
    <p:sldId id="339" r:id="rId27"/>
    <p:sldId id="555" r:id="rId28"/>
    <p:sldId id="470" r:id="rId29"/>
    <p:sldId id="546" r:id="rId30"/>
    <p:sldId id="547" r:id="rId31"/>
    <p:sldId id="545" r:id="rId32"/>
    <p:sldId id="636" r:id="rId33"/>
    <p:sldId id="578" r:id="rId34"/>
    <p:sldId id="637" r:id="rId35"/>
    <p:sldId id="302" r:id="rId36"/>
    <p:sldId id="584" r:id="rId37"/>
    <p:sldId id="585" r:id="rId38"/>
    <p:sldId id="538" r:id="rId39"/>
    <p:sldId id="635" r:id="rId40"/>
    <p:sldId id="631" r:id="rId41"/>
    <p:sldId id="257" r:id="rId42"/>
    <p:sldId id="643" r:id="rId43"/>
    <p:sldId id="642" r:id="rId44"/>
    <p:sldId id="375" r:id="rId45"/>
    <p:sldId id="549" r:id="rId46"/>
    <p:sldId id="556" r:id="rId47"/>
    <p:sldId id="550" r:id="rId48"/>
    <p:sldId id="487" r:id="rId49"/>
    <p:sldId id="649" r:id="rId50"/>
    <p:sldId id="640" r:id="rId51"/>
    <p:sldId id="266" r:id="rId52"/>
    <p:sldId id="644" r:id="rId53"/>
    <p:sldId id="261" r:id="rId54"/>
    <p:sldId id="488" r:id="rId55"/>
    <p:sldId id="638" r:id="rId56"/>
    <p:sldId id="650" r:id="rId57"/>
    <p:sldId id="651" r:id="rId58"/>
    <p:sldId id="554" r:id="rId5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8"/>
    <p:restoredTop sz="77103"/>
  </p:normalViewPr>
  <p:slideViewPr>
    <p:cSldViewPr snapToGrid="0" snapToObjects="1">
      <p:cViewPr varScale="1">
        <p:scale>
          <a:sx n="36" d="100"/>
          <a:sy n="36" d="100"/>
        </p:scale>
        <p:origin x="216" y="4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_prenant_en_charge_les_macros.xlsm"/><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_prenant_en_charge_les_macros1.xlsm"/><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français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Feuil1!$A$2:$A$6</c:f>
              <c:strCache>
                <c:ptCount val="5"/>
                <c:pt idx="0">
                  <c:v>IDV</c:v>
                </c:pt>
                <c:pt idx="1">
                  <c:v>ISV</c:v>
                </c:pt>
                <c:pt idx="2">
                  <c:v>Marquises</c:v>
                </c:pt>
                <c:pt idx="3">
                  <c:v>Australes</c:v>
                </c:pt>
                <c:pt idx="4">
                  <c:v>Tuamotu-Gambier</c:v>
                </c:pt>
              </c:strCache>
            </c:strRef>
          </c:cat>
          <c:val>
            <c:numRef>
              <c:f>Feuil1!$B$2:$B$6</c:f>
              <c:numCache>
                <c:formatCode>0%</c:formatCode>
                <c:ptCount val="5"/>
                <c:pt idx="0">
                  <c:v>0.8</c:v>
                </c:pt>
                <c:pt idx="1">
                  <c:v>0.59</c:v>
                </c:pt>
                <c:pt idx="2">
                  <c:v>0.3</c:v>
                </c:pt>
                <c:pt idx="3">
                  <c:v>0.43</c:v>
                </c:pt>
                <c:pt idx="4">
                  <c:v>0.63</c:v>
                </c:pt>
              </c:numCache>
            </c:numRef>
          </c:val>
          <c:extLst>
            <c:ext xmlns:c16="http://schemas.microsoft.com/office/drawing/2014/chart" uri="{C3380CC4-5D6E-409C-BE32-E72D297353CC}">
              <c16:uniqueId val="{00000001-5F7A-3548-862D-DBBDA19F2172}"/>
            </c:ext>
          </c:extLst>
        </c:ser>
        <c:ser>
          <c:idx val="1"/>
          <c:order val="1"/>
          <c:tx>
            <c:strRef>
              <c:f>Feuil1!$C$1</c:f>
              <c:strCache>
                <c:ptCount val="1"/>
                <c:pt idx="0">
                  <c:v>langue polynésienne</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strRef>
              <c:f>Feuil1!$A$2:$A$6</c:f>
              <c:strCache>
                <c:ptCount val="5"/>
                <c:pt idx="0">
                  <c:v>IDV</c:v>
                </c:pt>
                <c:pt idx="1">
                  <c:v>ISV</c:v>
                </c:pt>
                <c:pt idx="2">
                  <c:v>Marquises</c:v>
                </c:pt>
                <c:pt idx="3">
                  <c:v>Australes</c:v>
                </c:pt>
                <c:pt idx="4">
                  <c:v>Tuamotu-Gambier</c:v>
                </c:pt>
              </c:strCache>
            </c:strRef>
          </c:cat>
          <c:val>
            <c:numRef>
              <c:f>Feuil1!$C$2:$C$6</c:f>
              <c:numCache>
                <c:formatCode>0%</c:formatCode>
                <c:ptCount val="5"/>
                <c:pt idx="0">
                  <c:v>0.19</c:v>
                </c:pt>
                <c:pt idx="1">
                  <c:v>0.4</c:v>
                </c:pt>
                <c:pt idx="2">
                  <c:v>0.69</c:v>
                </c:pt>
                <c:pt idx="3">
                  <c:v>0.56999999999999995</c:v>
                </c:pt>
                <c:pt idx="4">
                  <c:v>0.36</c:v>
                </c:pt>
              </c:numCache>
            </c:numRef>
          </c:val>
          <c:extLst>
            <c:ext xmlns:c16="http://schemas.microsoft.com/office/drawing/2014/chart" uri="{C3380CC4-5D6E-409C-BE32-E72D297353CC}">
              <c16:uniqueId val="{00000003-5F7A-3548-862D-DBBDA19F2172}"/>
            </c:ext>
          </c:extLst>
        </c:ser>
        <c:dLbls>
          <c:showLegendKey val="0"/>
          <c:showVal val="0"/>
          <c:showCatName val="0"/>
          <c:showSerName val="0"/>
          <c:showPercent val="0"/>
          <c:showBubbleSize val="0"/>
        </c:dLbls>
        <c:gapWidth val="75"/>
        <c:overlap val="-25"/>
        <c:axId val="-615058912"/>
        <c:axId val="-615056784"/>
      </c:barChart>
      <c:catAx>
        <c:axId val="-61505891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615056784"/>
        <c:crosses val="autoZero"/>
        <c:auto val="1"/>
        <c:lblAlgn val="ctr"/>
        <c:lblOffset val="100"/>
        <c:noMultiLvlLbl val="0"/>
      </c:catAx>
      <c:valAx>
        <c:axId val="-615056784"/>
        <c:scaling>
          <c:orientation val="minMax"/>
        </c:scaling>
        <c:delete val="0"/>
        <c:axPos val="l"/>
        <c:majorGridlines>
          <c:spPr>
            <a:ln>
              <a:solidFill>
                <a:schemeClr val="tx1">
                  <a:lumMod val="15000"/>
                  <a:lumOff val="85000"/>
                </a:schemeClr>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615058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Feuil1!$B$1</c:f>
              <c:strCache>
                <c:ptCount val="1"/>
                <c:pt idx="0">
                  <c:v>compétence déclarée dans une langue polynésienne</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trendline>
            <c:spPr>
              <a:ln w="19050" cap="rnd">
                <a:solidFill>
                  <a:schemeClr val="accent2"/>
                </a:solidFill>
              </a:ln>
              <a:effectLst/>
            </c:spPr>
            <c:trendlineType val="linear"/>
            <c:dispRSqr val="0"/>
            <c:dispEq val="0"/>
          </c:trendline>
          <c:cat>
            <c:strRef>
              <c:f>Feuil1!$A$2:$A$8</c:f>
              <c:strCache>
                <c:ptCount val="7"/>
                <c:pt idx="0">
                  <c:v>80 et plus</c:v>
                </c:pt>
                <c:pt idx="1">
                  <c:v>70-79</c:v>
                </c:pt>
                <c:pt idx="2">
                  <c:v>60-69</c:v>
                </c:pt>
                <c:pt idx="3">
                  <c:v>50-59</c:v>
                </c:pt>
                <c:pt idx="4">
                  <c:v>40-49</c:v>
                </c:pt>
                <c:pt idx="5">
                  <c:v>30-39</c:v>
                </c:pt>
                <c:pt idx="6">
                  <c:v>20-29</c:v>
                </c:pt>
              </c:strCache>
            </c:strRef>
          </c:cat>
          <c:val>
            <c:numRef>
              <c:f>Feuil1!$B$2:$B$8</c:f>
              <c:numCache>
                <c:formatCode>0%</c:formatCode>
                <c:ptCount val="7"/>
                <c:pt idx="0">
                  <c:v>0.68</c:v>
                </c:pt>
                <c:pt idx="1">
                  <c:v>0.71</c:v>
                </c:pt>
                <c:pt idx="2">
                  <c:v>0.74</c:v>
                </c:pt>
                <c:pt idx="3">
                  <c:v>0.74</c:v>
                </c:pt>
                <c:pt idx="4">
                  <c:v>0.71</c:v>
                </c:pt>
                <c:pt idx="5">
                  <c:v>0.68</c:v>
                </c:pt>
                <c:pt idx="6">
                  <c:v>0.68</c:v>
                </c:pt>
              </c:numCache>
            </c:numRef>
          </c:val>
          <c:extLst>
            <c:ext xmlns:c16="http://schemas.microsoft.com/office/drawing/2014/chart" uri="{C3380CC4-5D6E-409C-BE32-E72D297353CC}">
              <c16:uniqueId val="{00000001-5F7A-3548-862D-DBBDA19F2172}"/>
            </c:ext>
          </c:extLst>
        </c:ser>
        <c:ser>
          <c:idx val="1"/>
          <c:order val="1"/>
          <c:tx>
            <c:strRef>
              <c:f>Feuil1!$C$1</c:f>
              <c:strCache>
                <c:ptCount val="1"/>
                <c:pt idx="0">
                  <c:v>Pratique déclarée d'une langue polynésienne à la maison</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trendline>
            <c:spPr>
              <a:ln w="19050" cap="rnd">
                <a:solidFill>
                  <a:schemeClr val="accent4"/>
                </a:solidFill>
              </a:ln>
              <a:effectLst/>
            </c:spPr>
            <c:trendlineType val="linear"/>
            <c:dispRSqr val="0"/>
            <c:dispEq val="0"/>
          </c:trendline>
          <c:cat>
            <c:strRef>
              <c:f>Feuil1!$A$2:$A$8</c:f>
              <c:strCache>
                <c:ptCount val="7"/>
                <c:pt idx="0">
                  <c:v>80 et plus</c:v>
                </c:pt>
                <c:pt idx="1">
                  <c:v>70-79</c:v>
                </c:pt>
                <c:pt idx="2">
                  <c:v>60-69</c:v>
                </c:pt>
                <c:pt idx="3">
                  <c:v>50-59</c:v>
                </c:pt>
                <c:pt idx="4">
                  <c:v>40-49</c:v>
                </c:pt>
                <c:pt idx="5">
                  <c:v>30-39</c:v>
                </c:pt>
                <c:pt idx="6">
                  <c:v>20-29</c:v>
                </c:pt>
              </c:strCache>
            </c:strRef>
          </c:cat>
          <c:val>
            <c:numRef>
              <c:f>Feuil1!$C$2:$C$8</c:f>
              <c:numCache>
                <c:formatCode>0%</c:formatCode>
                <c:ptCount val="7"/>
                <c:pt idx="0">
                  <c:v>0.44</c:v>
                </c:pt>
                <c:pt idx="1">
                  <c:v>0.45</c:v>
                </c:pt>
                <c:pt idx="2">
                  <c:v>0.4</c:v>
                </c:pt>
                <c:pt idx="3">
                  <c:v>0.35</c:v>
                </c:pt>
                <c:pt idx="4">
                  <c:v>0.27</c:v>
                </c:pt>
                <c:pt idx="5">
                  <c:v>0.18</c:v>
                </c:pt>
                <c:pt idx="6">
                  <c:v>0.15</c:v>
                </c:pt>
              </c:numCache>
            </c:numRef>
          </c:val>
          <c:extLst>
            <c:ext xmlns:c16="http://schemas.microsoft.com/office/drawing/2014/chart" uri="{C3380CC4-5D6E-409C-BE32-E72D297353CC}">
              <c16:uniqueId val="{00000003-5F7A-3548-862D-DBBDA19F2172}"/>
            </c:ext>
          </c:extLst>
        </c:ser>
        <c:dLbls>
          <c:showLegendKey val="0"/>
          <c:showVal val="0"/>
          <c:showCatName val="0"/>
          <c:showSerName val="0"/>
          <c:showPercent val="0"/>
          <c:showBubbleSize val="0"/>
        </c:dLbls>
        <c:gapWidth val="164"/>
        <c:overlap val="-22"/>
        <c:axId val="-615058912"/>
        <c:axId val="-615056784"/>
      </c:barChart>
      <c:catAx>
        <c:axId val="-61505891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a:t>groupe d’âge</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615056784"/>
        <c:crosses val="autoZero"/>
        <c:auto val="1"/>
        <c:lblAlgn val="ctr"/>
        <c:lblOffset val="100"/>
        <c:noMultiLvlLbl val="0"/>
      </c:catAx>
      <c:valAx>
        <c:axId val="-615056784"/>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a:t>proportion du groupe d’âge</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615058912"/>
        <c:crosses val="autoZero"/>
        <c:crossBetween val="between"/>
      </c:valAx>
      <c:spPr>
        <a:noFill/>
        <a:ln>
          <a:noFill/>
        </a:ln>
        <a:effectLst/>
      </c:spPr>
    </c:plotArea>
    <c:legend>
      <c:legendPos val="t"/>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BD00C3E4-DFA5-794E-BE12-250CB461F53A}" type="datetimeFigureOut">
              <a:rPr lang="fr-FR" smtClean="0"/>
              <a:t>04/08/2020</a:t>
            </a:fld>
            <a:endParaRPr lang="fr-FR"/>
          </a:p>
        </p:txBody>
      </p:sp>
      <p:sp>
        <p:nvSpPr>
          <p:cNvPr id="4" name="Espace réservé de l'image des diapositives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9EA1BA8C-D96D-4B41-B6E1-306DF98A7B64}" type="slidenum">
              <a:rPr lang="fr-FR" smtClean="0"/>
              <a:t>‹N°›</a:t>
            </a:fld>
            <a:endParaRPr lang="fr-FR"/>
          </a:p>
        </p:txBody>
      </p:sp>
    </p:spTree>
    <p:extLst>
      <p:ext uri="{BB962C8B-B14F-4D97-AF65-F5344CB8AC3E}">
        <p14:creationId xmlns:p14="http://schemas.microsoft.com/office/powerpoint/2010/main" val="34127159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Bienvenue</a:t>
            </a:r>
          </a:p>
          <a:p>
            <a:r>
              <a:rPr lang="fr-FR" dirty="0"/>
              <a:t>Une commande </a:t>
            </a:r>
            <a:r>
              <a:rPr lang="fr-FR" dirty="0" err="1"/>
              <a:t>ré-orientée</a:t>
            </a:r>
            <a:r>
              <a:rPr lang="fr-FR" dirty="0"/>
              <a:t> vers des questions de langues : je vous propose donc d’aborder cette question du contexte polynésien à travers le prisme de ma spécialité, la linguistique</a:t>
            </a:r>
          </a:p>
          <a:p>
            <a:r>
              <a:rPr lang="fr-FR" dirty="0"/>
              <a:t>La question du langage et des langues est à mon sens pertinente car vous avez vocation à transmettre des savoirs. Or les savoirs se transmettent essentiellement via le langage et il est utile que vous ayez une idée du contexte sociolinguistique dans lequel vous exercer votre métier. Quelle(s) langue(s) parlent vos élèves ? Le français, les langues polynésiennes, d’autres langues ? Quelle histoire nous racontent ces langues ? Sur le peuplement, sur la colonisation, sur la situation contemporaine ? Quelles représentations les élèves ont-ils de ces langues ? Et comment donc enseigner plus efficacement en évitant les stigmatisations inutiles, les malentendus ? En favorisant la connaissance objective et l’estime de soi.</a:t>
            </a:r>
          </a:p>
          <a:p>
            <a:endParaRPr lang="fr-FR" dirty="0"/>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1</a:t>
            </a:fld>
            <a:endParaRPr lang="fr-FR"/>
          </a:p>
        </p:txBody>
      </p:sp>
    </p:spTree>
    <p:extLst>
      <p:ext uri="{BB962C8B-B14F-4D97-AF65-F5344CB8AC3E}">
        <p14:creationId xmlns:p14="http://schemas.microsoft.com/office/powerpoint/2010/main" val="1052467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Exemples comparatifs</a:t>
            </a:r>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17</a:t>
            </a:fld>
            <a:endParaRPr lang="fr-FR"/>
          </a:p>
        </p:txBody>
      </p:sp>
    </p:spTree>
    <p:extLst>
      <p:ext uri="{BB962C8B-B14F-4D97-AF65-F5344CB8AC3E}">
        <p14:creationId xmlns:p14="http://schemas.microsoft.com/office/powerpoint/2010/main" val="1938608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Black" charset="0"/>
                <a:ea typeface="ＭＳ Ｐゴシック" charset="0"/>
                <a:cs typeface="ＭＳ Ｐゴシック" charset="0"/>
              </a:defRPr>
            </a:lvl1pPr>
            <a:lvl2pPr marL="757066" indent="-291179">
              <a:defRPr sz="2400">
                <a:solidFill>
                  <a:schemeClr val="tx1"/>
                </a:solidFill>
                <a:latin typeface="Arial Black" charset="0"/>
                <a:ea typeface="ＭＳ Ｐゴシック" charset="0"/>
              </a:defRPr>
            </a:lvl2pPr>
            <a:lvl3pPr marL="1164717" indent="-232943">
              <a:defRPr sz="2400">
                <a:solidFill>
                  <a:schemeClr val="tx1"/>
                </a:solidFill>
                <a:latin typeface="Arial Black" charset="0"/>
                <a:ea typeface="ＭＳ Ｐゴシック" charset="0"/>
              </a:defRPr>
            </a:lvl3pPr>
            <a:lvl4pPr marL="1630604" indent="-232943">
              <a:defRPr sz="2400">
                <a:solidFill>
                  <a:schemeClr val="tx1"/>
                </a:solidFill>
                <a:latin typeface="Arial Black" charset="0"/>
                <a:ea typeface="ＭＳ Ｐゴシック" charset="0"/>
              </a:defRPr>
            </a:lvl4pPr>
            <a:lvl5pPr marL="2096491" indent="-232943">
              <a:defRPr sz="2400">
                <a:solidFill>
                  <a:schemeClr val="tx1"/>
                </a:solidFill>
                <a:latin typeface="Arial Black" charset="0"/>
                <a:ea typeface="ＭＳ Ｐゴシック" charset="0"/>
              </a:defRPr>
            </a:lvl5pPr>
            <a:lvl6pPr marL="2562377" indent="-232943" eaLnBrk="0" fontAlgn="base" hangingPunct="0">
              <a:spcBef>
                <a:spcPct val="0"/>
              </a:spcBef>
              <a:spcAft>
                <a:spcPct val="0"/>
              </a:spcAft>
              <a:defRPr sz="2400">
                <a:solidFill>
                  <a:schemeClr val="tx1"/>
                </a:solidFill>
                <a:latin typeface="Arial Black" charset="0"/>
                <a:ea typeface="ＭＳ Ｐゴシック" charset="0"/>
              </a:defRPr>
            </a:lvl6pPr>
            <a:lvl7pPr marL="3028264" indent="-232943" eaLnBrk="0" fontAlgn="base" hangingPunct="0">
              <a:spcBef>
                <a:spcPct val="0"/>
              </a:spcBef>
              <a:spcAft>
                <a:spcPct val="0"/>
              </a:spcAft>
              <a:defRPr sz="2400">
                <a:solidFill>
                  <a:schemeClr val="tx1"/>
                </a:solidFill>
                <a:latin typeface="Arial Black" charset="0"/>
                <a:ea typeface="ＭＳ Ｐゴシック" charset="0"/>
              </a:defRPr>
            </a:lvl7pPr>
            <a:lvl8pPr marL="3494151" indent="-232943" eaLnBrk="0" fontAlgn="base" hangingPunct="0">
              <a:spcBef>
                <a:spcPct val="0"/>
              </a:spcBef>
              <a:spcAft>
                <a:spcPct val="0"/>
              </a:spcAft>
              <a:defRPr sz="2400">
                <a:solidFill>
                  <a:schemeClr val="tx1"/>
                </a:solidFill>
                <a:latin typeface="Arial Black" charset="0"/>
                <a:ea typeface="ＭＳ Ｐゴシック" charset="0"/>
              </a:defRPr>
            </a:lvl8pPr>
            <a:lvl9pPr marL="3960038" indent="-232943" eaLnBrk="0" fontAlgn="base" hangingPunct="0">
              <a:spcBef>
                <a:spcPct val="0"/>
              </a:spcBef>
              <a:spcAft>
                <a:spcPct val="0"/>
              </a:spcAft>
              <a:defRPr sz="2400">
                <a:solidFill>
                  <a:schemeClr val="tx1"/>
                </a:solidFill>
                <a:latin typeface="Arial Black" charset="0"/>
                <a:ea typeface="ＭＳ Ｐゴシック" charset="0"/>
              </a:defRPr>
            </a:lvl9pPr>
          </a:lstStyle>
          <a:p>
            <a:fld id="{CCE81D8C-0036-EE40-B058-AFB940D36364}" type="slidenum">
              <a:rPr lang="fr-FR" sz="1200">
                <a:latin typeface="Arial" charset="0"/>
              </a:rPr>
              <a:pPr/>
              <a:t>20</a:t>
            </a:fld>
            <a:endParaRPr lang="fr-FR" sz="1200">
              <a:latin typeface="Arial"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FR" dirty="0"/>
              <a:t>1521 : Magellan aux Tuamotu (</a:t>
            </a:r>
            <a:r>
              <a:rPr lang="fr-FR" dirty="0" err="1"/>
              <a:t>Puka</a:t>
            </a:r>
            <a:r>
              <a:rPr lang="fr-FR" dirty="0"/>
              <a:t> </a:t>
            </a:r>
            <a:r>
              <a:rPr lang="fr-FR" dirty="0" err="1"/>
              <a:t>Puka</a:t>
            </a:r>
            <a:r>
              <a:rPr lang="fr-FR" dirty="0"/>
              <a:t>)</a:t>
            </a:r>
          </a:p>
          <a:p>
            <a:r>
              <a:rPr lang="fr-FR" dirty="0"/>
              <a:t>1595 : Espagnols </a:t>
            </a:r>
            <a:r>
              <a:rPr lang="fr-FR" dirty="0" err="1"/>
              <a:t>Álvaro</a:t>
            </a:r>
            <a:r>
              <a:rPr lang="fr-FR" dirty="0"/>
              <a:t> de </a:t>
            </a:r>
            <a:r>
              <a:rPr lang="fr-FR" dirty="0" err="1"/>
              <a:t>Mendaña</a:t>
            </a:r>
            <a:r>
              <a:rPr lang="fr-FR" dirty="0"/>
              <a:t> et Pedro Fernández de </a:t>
            </a:r>
            <a:r>
              <a:rPr lang="fr-FR" dirty="0" err="1"/>
              <a:t>Quirós</a:t>
            </a:r>
            <a:r>
              <a:rPr lang="fr-FR" dirty="0"/>
              <a:t> aux îles Marquises</a:t>
            </a:r>
          </a:p>
          <a:p>
            <a:r>
              <a:rPr lang="fr-FR" dirty="0"/>
              <a:t>1767 : Anglais Samuel Wallis à Tahiti</a:t>
            </a:r>
          </a:p>
          <a:p>
            <a:r>
              <a:rPr lang="fr-FR" dirty="0"/>
              <a:t>1797 : premiers missionnaires de la LMS</a:t>
            </a:r>
          </a:p>
          <a:p>
            <a:r>
              <a:rPr lang="fr-FR" dirty="0"/>
              <a:t>1842-1880 : Protectorat français</a:t>
            </a:r>
          </a:p>
          <a:p>
            <a:r>
              <a:rPr lang="fr-FR" dirty="0"/>
              <a:t>1880-1946 : EFO  </a:t>
            </a:r>
          </a:p>
        </p:txBody>
      </p:sp>
    </p:spTree>
    <p:extLst>
      <p:ext uri="{BB962C8B-B14F-4D97-AF65-F5344CB8AC3E}">
        <p14:creationId xmlns:p14="http://schemas.microsoft.com/office/powerpoint/2010/main" val="897214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r>
              <a:rPr lang="fr-FR" dirty="0"/>
              <a:t>écart entre l’injonction</a:t>
            </a:r>
            <a:r>
              <a:rPr lang="fr-FR" baseline="0" dirty="0"/>
              <a:t> de francisation et la réalité du terrain</a:t>
            </a:r>
            <a:endParaRPr lang="fr-FR" dirty="0"/>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28</a:t>
            </a:fld>
            <a:endParaRPr lang="fr-FR"/>
          </a:p>
        </p:txBody>
      </p:sp>
    </p:spTree>
    <p:extLst>
      <p:ext uri="{BB962C8B-B14F-4D97-AF65-F5344CB8AC3E}">
        <p14:creationId xmlns:p14="http://schemas.microsoft.com/office/powerpoint/2010/main" val="2198895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29</a:t>
            </a:fld>
            <a:endParaRPr lang="fr-FR"/>
          </a:p>
        </p:txBody>
      </p:sp>
    </p:spTree>
    <p:extLst>
      <p:ext uri="{BB962C8B-B14F-4D97-AF65-F5344CB8AC3E}">
        <p14:creationId xmlns:p14="http://schemas.microsoft.com/office/powerpoint/2010/main" val="1179112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implantation du CEP</a:t>
            </a:r>
            <a:r>
              <a:rPr lang="fr-FR" sz="1200" kern="1200" baseline="0" dirty="0">
                <a:solidFill>
                  <a:schemeClr val="tx1"/>
                </a:solidFill>
                <a:effectLst/>
                <a:latin typeface="+mn-lt"/>
                <a:ea typeface="+mn-ea"/>
                <a:cs typeface="+mn-cs"/>
              </a:rPr>
              <a:t> : 1963. E</a:t>
            </a:r>
            <a:r>
              <a:rPr lang="fr-FR" sz="1200" kern="1200" dirty="0">
                <a:solidFill>
                  <a:schemeClr val="tx1"/>
                </a:solidFill>
                <a:effectLst/>
                <a:latin typeface="+mn-lt"/>
                <a:ea typeface="+mn-ea"/>
                <a:cs typeface="+mn-cs"/>
              </a:rPr>
              <a:t>n 1968, le CEP employait 43% de la population active du territoire.</a:t>
            </a:r>
            <a:endParaRPr lang="fr-FR" dirty="0"/>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30</a:t>
            </a:fld>
            <a:endParaRPr lang="fr-FR"/>
          </a:p>
        </p:txBody>
      </p:sp>
    </p:spTree>
    <p:extLst>
      <p:ext uri="{BB962C8B-B14F-4D97-AF65-F5344CB8AC3E}">
        <p14:creationId xmlns:p14="http://schemas.microsoft.com/office/powerpoint/2010/main" val="523166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B32CB28-F222-F647-8AD9-BDF118ECDB9C}" type="slidenum">
              <a:rPr lang="fr-FR" altLang="fr-FR" sz="1200"/>
              <a:pPr/>
              <a:t>33</a:t>
            </a:fld>
            <a:endParaRPr lang="fr-FR" altLang="fr-FR"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altLang="fr-FR"/>
          </a:p>
        </p:txBody>
      </p:sp>
    </p:spTree>
    <p:extLst>
      <p:ext uri="{BB962C8B-B14F-4D97-AF65-F5344CB8AC3E}">
        <p14:creationId xmlns:p14="http://schemas.microsoft.com/office/powerpoint/2010/main" val="1035563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97A98D4-0F3C-EB4A-83A1-38D95DD48AD7}" type="slidenum">
              <a:rPr lang="fr-FR" altLang="fr-FR" sz="1200"/>
              <a:pPr/>
              <a:t>35</a:t>
            </a:fld>
            <a:endParaRPr lang="fr-FR" altLang="fr-FR"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altLang="fr-FR"/>
          </a:p>
        </p:txBody>
      </p:sp>
    </p:spTree>
    <p:extLst>
      <p:ext uri="{BB962C8B-B14F-4D97-AF65-F5344CB8AC3E}">
        <p14:creationId xmlns:p14="http://schemas.microsoft.com/office/powerpoint/2010/main" val="1971303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272990A-C2BD-1245-A044-F71CB555744F}" type="slidenum">
              <a:rPr lang="fr-FR" altLang="fr-FR" sz="1200"/>
              <a:pPr/>
              <a:t>36</a:t>
            </a:fld>
            <a:endParaRPr lang="fr-FR" altLang="fr-FR"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fr-FR" altLang="fr-FR"/>
          </a:p>
        </p:txBody>
      </p:sp>
    </p:spTree>
    <p:extLst>
      <p:ext uri="{BB962C8B-B14F-4D97-AF65-F5344CB8AC3E}">
        <p14:creationId xmlns:p14="http://schemas.microsoft.com/office/powerpoint/2010/main" val="3456913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La première enquête linguistique extensive dont nous disposons pour l’Hexagone est celle que l’abbé </a:t>
            </a:r>
            <a:r>
              <a:rPr lang="fr-FR" altLang="ja-JP" dirty="0"/>
              <a:t>Henri Grégoire réalise à partir de 1790 et présente en 1794 </a:t>
            </a:r>
            <a:r>
              <a:rPr lang="fr-FR" dirty="0"/>
              <a:t>devant la Convention nationale de la jeune République née de la Révolution française :</a:t>
            </a:r>
          </a:p>
        </p:txBody>
      </p:sp>
      <p:sp>
        <p:nvSpPr>
          <p:cNvPr id="4" name="Espace réservé du numéro de diapositive 3"/>
          <p:cNvSpPr>
            <a:spLocks noGrp="1"/>
          </p:cNvSpPr>
          <p:nvPr>
            <p:ph type="sldNum" sz="quarter" idx="5"/>
          </p:nvPr>
        </p:nvSpPr>
        <p:spPr/>
        <p:txBody>
          <a:bodyPr/>
          <a:lstStyle/>
          <a:p>
            <a:fld id="{9EA1BA8C-D96D-4B41-B6E1-306DF98A7B64}" type="slidenum">
              <a:rPr lang="fr-FR" smtClean="0"/>
              <a:t>41</a:t>
            </a:fld>
            <a:endParaRPr lang="fr-FR"/>
          </a:p>
        </p:txBody>
      </p:sp>
    </p:spTree>
    <p:extLst>
      <p:ext uri="{BB962C8B-B14F-4D97-AF65-F5344CB8AC3E}">
        <p14:creationId xmlns:p14="http://schemas.microsoft.com/office/powerpoint/2010/main" val="4008790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fld id="{32474BEB-4AB5-A44A-8FF7-F3BC390B6F79}" type="slidenum">
              <a:rPr lang="fr-FR" sz="1200">
                <a:latin typeface="Arial" charset="0"/>
              </a:rPr>
              <a:pPr/>
              <a:t>42</a:t>
            </a:fld>
            <a:endParaRPr lang="fr-FR" sz="1200">
              <a:latin typeface="Arial" charset="0"/>
            </a:endParaRPr>
          </a:p>
        </p:txBody>
      </p:sp>
      <p:sp>
        <p:nvSpPr>
          <p:cNvPr id="52226" name="Rectangle 2"/>
          <p:cNvSpPr>
            <a:spLocks noGrp="1" noRot="1" noChangeAspect="1" noChangeArrowheads="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fr-FR">
              <a:ea typeface="ＭＳ Ｐゴシック" charset="0"/>
              <a:cs typeface="ＭＳ Ｐゴシック" charset="0"/>
            </a:endParaRPr>
          </a:p>
        </p:txBody>
      </p:sp>
    </p:spTree>
    <p:extLst>
      <p:ext uri="{BB962C8B-B14F-4D97-AF65-F5344CB8AC3E}">
        <p14:creationId xmlns:p14="http://schemas.microsoft.com/office/powerpoint/2010/main" val="400723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dirty="0"/>
              <a:t>Le tahitien a acquis le statut de langue </a:t>
            </a:r>
            <a:r>
              <a:rPr lang="fr-FR" altLang="fr-FR" dirty="0" err="1"/>
              <a:t>co</a:t>
            </a:r>
            <a:r>
              <a:rPr lang="fr-FR" altLang="fr-FR" dirty="0"/>
              <a:t>-officielle en 1980.</a:t>
            </a:r>
          </a:p>
          <a:p>
            <a:r>
              <a:rPr lang="fr-FR" altLang="fr-FR" dirty="0"/>
              <a:t>Il l’a perdu en 1992, à la suite de la modification de la Constitution : « </a:t>
            </a:r>
            <a:r>
              <a:rPr lang="fr-FR" altLang="fr-FR" sz="1200" dirty="0">
                <a:ea typeface="ＭＳ Ｐゴシック" charset="-128"/>
              </a:rPr>
              <a:t>Art. 2 - </a:t>
            </a:r>
            <a:r>
              <a:rPr lang="fr-FR" altLang="fr-FR" sz="1200" dirty="0">
                <a:solidFill>
                  <a:srgbClr val="000000"/>
                </a:solidFill>
                <a:ea typeface="ＭＳ Ｐゴシック" charset="-128"/>
              </a:rPr>
              <a:t>La langue de la République est le français. » </a:t>
            </a:r>
            <a:endParaRPr lang="fr-FR" altLang="fr-FR" dirty="0"/>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3</a:t>
            </a:fld>
            <a:endParaRPr lang="fr-FR"/>
          </a:p>
        </p:txBody>
      </p:sp>
    </p:spTree>
    <p:extLst>
      <p:ext uri="{BB962C8B-B14F-4D97-AF65-F5344CB8AC3E}">
        <p14:creationId xmlns:p14="http://schemas.microsoft.com/office/powerpoint/2010/main" val="2432941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Evitez les stéréotypes et considérez vos élèves avec générosité et sans complaisance, avec la même ambition et le même professionnalisme que pour n'importe quel élève de la République.</a:t>
            </a:r>
            <a:r>
              <a:rPr lang="fr-FR" sz="1200" kern="1200" baseline="0" dirty="0">
                <a:solidFill>
                  <a:schemeClr val="tx1"/>
                </a:solidFill>
                <a:latin typeface="+mn-lt"/>
                <a:ea typeface="+mn-ea"/>
                <a:cs typeface="+mn-cs"/>
              </a:rPr>
              <a:t> R</a:t>
            </a:r>
            <a:r>
              <a:rPr lang="fr-FR" sz="1200" kern="1200" dirty="0">
                <a:solidFill>
                  <a:schemeClr val="tx1"/>
                </a:solidFill>
                <a:latin typeface="+mn-lt"/>
                <a:ea typeface="+mn-ea"/>
                <a:cs typeface="+mn-cs"/>
              </a:rPr>
              <a:t>estez ouverts et attentifs à la diversité que vous allez</a:t>
            </a:r>
            <a:r>
              <a:rPr lang="fr-FR" sz="1200" kern="1200" baseline="0" dirty="0">
                <a:solidFill>
                  <a:schemeClr val="tx1"/>
                </a:solidFill>
                <a:latin typeface="+mn-lt"/>
                <a:ea typeface="+mn-ea"/>
                <a:cs typeface="+mn-cs"/>
              </a:rPr>
              <a:t> </a:t>
            </a:r>
            <a:r>
              <a:rPr lang="fr-FR" sz="1200" kern="1200" dirty="0">
                <a:solidFill>
                  <a:schemeClr val="tx1"/>
                </a:solidFill>
                <a:latin typeface="+mn-lt"/>
                <a:ea typeface="+mn-ea"/>
                <a:cs typeface="+mn-cs"/>
              </a:rPr>
              <a:t>rencontrer.</a:t>
            </a:r>
            <a:endParaRPr lang="fr-FR" dirty="0"/>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48</a:t>
            </a:fld>
            <a:endParaRPr lang="fr-FR"/>
          </a:p>
        </p:txBody>
      </p:sp>
    </p:spTree>
    <p:extLst>
      <p:ext uri="{BB962C8B-B14F-4D97-AF65-F5344CB8AC3E}">
        <p14:creationId xmlns:p14="http://schemas.microsoft.com/office/powerpoint/2010/main" val="2392329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4</a:t>
            </a:fld>
            <a:endParaRPr lang="fr-FR"/>
          </a:p>
        </p:txBody>
      </p:sp>
    </p:spTree>
    <p:extLst>
      <p:ext uri="{BB962C8B-B14F-4D97-AF65-F5344CB8AC3E}">
        <p14:creationId xmlns:p14="http://schemas.microsoft.com/office/powerpoint/2010/main" val="2327679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5</a:t>
            </a:fld>
            <a:endParaRPr lang="fr-FR"/>
          </a:p>
        </p:txBody>
      </p:sp>
    </p:spTree>
    <p:extLst>
      <p:ext uri="{BB962C8B-B14F-4D97-AF65-F5344CB8AC3E}">
        <p14:creationId xmlns:p14="http://schemas.microsoft.com/office/powerpoint/2010/main" val="3317575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Espace réservé de l'image des diapositives 1"/>
          <p:cNvSpPr>
            <a:spLocks noGrp="1" noRot="1" noChangeAspect="1" noTextEdit="1"/>
          </p:cNvSpPr>
          <p:nvPr>
            <p:ph type="sldImg"/>
          </p:nvPr>
        </p:nvSpPr>
        <p:spPr>
          <a:ln/>
        </p:spPr>
      </p:sp>
      <p:sp>
        <p:nvSpPr>
          <p:cNvPr id="8089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latin typeface="Calibri" charset="0"/>
            </a:endParaRPr>
          </a:p>
        </p:txBody>
      </p:sp>
      <p:sp>
        <p:nvSpPr>
          <p:cNvPr id="8089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CD0BF2D-896E-BD4F-8AC9-D197E57BE8CB}" type="slidenum">
              <a:rPr lang="fr-FR" altLang="fr-FR" sz="1200"/>
              <a:pPr/>
              <a:t>6</a:t>
            </a:fld>
            <a:endParaRPr lang="fr-FR" altLang="fr-FR" sz="1200"/>
          </a:p>
        </p:txBody>
      </p:sp>
    </p:spTree>
    <p:extLst>
      <p:ext uri="{BB962C8B-B14F-4D97-AF65-F5344CB8AC3E}">
        <p14:creationId xmlns:p14="http://schemas.microsoft.com/office/powerpoint/2010/main" val="467660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Espace réservé de l'image des diapositives 1"/>
          <p:cNvSpPr>
            <a:spLocks noGrp="1" noRot="1" noChangeAspect="1" noTextEdit="1"/>
          </p:cNvSpPr>
          <p:nvPr>
            <p:ph type="sldImg"/>
          </p:nvPr>
        </p:nvSpPr>
        <p:spPr>
          <a:ln/>
        </p:spPr>
      </p:sp>
      <p:sp>
        <p:nvSpPr>
          <p:cNvPr id="8089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latin typeface="Calibri" charset="0"/>
            </a:endParaRPr>
          </a:p>
        </p:txBody>
      </p:sp>
      <p:sp>
        <p:nvSpPr>
          <p:cNvPr id="8089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CD0BF2D-896E-BD4F-8AC9-D197E57BE8CB}" type="slidenum">
              <a:rPr lang="fr-FR" altLang="fr-FR" sz="1200"/>
              <a:pPr/>
              <a:t>7</a:t>
            </a:fld>
            <a:endParaRPr lang="fr-FR" altLang="fr-FR" sz="1200"/>
          </a:p>
        </p:txBody>
      </p:sp>
    </p:spTree>
    <p:extLst>
      <p:ext uri="{BB962C8B-B14F-4D97-AF65-F5344CB8AC3E}">
        <p14:creationId xmlns:p14="http://schemas.microsoft.com/office/powerpoint/2010/main" val="3514823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61007E4A-01C8-CC43-AEB2-364B531434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Black" panose="020B0604020202020204" pitchFamily="34" charset="0"/>
                <a:ea typeface="ＭＳ Ｐゴシック" panose="020B0600070205080204" pitchFamily="34" charset="-128"/>
              </a:defRPr>
            </a:lvl1pPr>
            <a:lvl2pPr marL="742950" indent="-285750">
              <a:defRPr sz="2400">
                <a:solidFill>
                  <a:schemeClr val="tx1"/>
                </a:solidFill>
                <a:latin typeface="Arial Black" panose="020B0604020202020204" pitchFamily="34" charset="0"/>
                <a:ea typeface="ＭＳ Ｐゴシック" panose="020B0600070205080204" pitchFamily="34" charset="-128"/>
              </a:defRPr>
            </a:lvl2pPr>
            <a:lvl3pPr marL="1143000" indent="-228600">
              <a:defRPr sz="2400">
                <a:solidFill>
                  <a:schemeClr val="tx1"/>
                </a:solidFill>
                <a:latin typeface="Arial Black" panose="020B0604020202020204" pitchFamily="34" charset="0"/>
                <a:ea typeface="ＭＳ Ｐゴシック" panose="020B0600070205080204" pitchFamily="34" charset="-128"/>
              </a:defRPr>
            </a:lvl3pPr>
            <a:lvl4pPr marL="1600200" indent="-228600">
              <a:defRPr sz="2400">
                <a:solidFill>
                  <a:schemeClr val="tx1"/>
                </a:solidFill>
                <a:latin typeface="Arial Black" panose="020B0604020202020204" pitchFamily="34" charset="0"/>
                <a:ea typeface="ＭＳ Ｐゴシック" panose="020B0600070205080204" pitchFamily="34" charset="-128"/>
              </a:defRPr>
            </a:lvl4pPr>
            <a:lvl5pPr marL="2057400" indent="-228600">
              <a:defRPr sz="2400">
                <a:solidFill>
                  <a:schemeClr val="tx1"/>
                </a:solidFill>
                <a:latin typeface="Arial Black"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Black"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Black"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Black"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Black" panose="020B0604020202020204" pitchFamily="34" charset="0"/>
                <a:ea typeface="ＭＳ Ｐゴシック" panose="020B0600070205080204" pitchFamily="34" charset="-128"/>
              </a:defRPr>
            </a:lvl9pPr>
          </a:lstStyle>
          <a:p>
            <a:fld id="{151150DB-A51F-7149-B83A-11803CA23C25}" type="slidenum">
              <a:rPr lang="fr-FR" altLang="fr-FR" sz="1200">
                <a:latin typeface="Arial" panose="020B0604020202020204" pitchFamily="34" charset="0"/>
              </a:rPr>
              <a:pPr/>
              <a:t>9</a:t>
            </a:fld>
            <a:endParaRPr lang="fr-FR" altLang="fr-FR" sz="1200">
              <a:latin typeface="Arial" panose="020B0604020202020204" pitchFamily="34" charset="0"/>
            </a:endParaRPr>
          </a:p>
        </p:txBody>
      </p:sp>
      <p:sp>
        <p:nvSpPr>
          <p:cNvPr id="48130" name="Rectangle 2">
            <a:extLst>
              <a:ext uri="{FF2B5EF4-FFF2-40B4-BE49-F238E27FC236}">
                <a16:creationId xmlns:a16="http://schemas.microsoft.com/office/drawing/2014/main" id="{667C8452-A9C8-5E4A-BA21-753525ECE412}"/>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9E147D72-EC41-8548-9F79-7E1E2222BF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1277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Charpentier et François (2015, p. 22) indiquent prudemment que « le nombre exact de “langues différentes” parlées traditionnellement en Polynésie française oscille entre cinq et huit ».</a:t>
            </a:r>
            <a:endParaRPr lang="fr-FR" dirty="0"/>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10</a:t>
            </a:fld>
            <a:endParaRPr lang="fr-FR"/>
          </a:p>
        </p:txBody>
      </p:sp>
    </p:spTree>
    <p:extLst>
      <p:ext uri="{BB962C8B-B14F-4D97-AF65-F5344CB8AC3E}">
        <p14:creationId xmlns:p14="http://schemas.microsoft.com/office/powerpoint/2010/main" val="2027984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Collectivité française d’outre-mer</a:t>
            </a:r>
          </a:p>
          <a:p>
            <a:r>
              <a:rPr lang="fr-FR" dirty="0"/>
              <a:t>118 îles dont 76 habitées</a:t>
            </a:r>
          </a:p>
          <a:p>
            <a:r>
              <a:rPr lang="fr-FR" dirty="0"/>
              <a:t>Terres émergées : 4 167 km2 (ZEE </a:t>
            </a:r>
            <a:r>
              <a:rPr lang="fr-FR" sz="1200" b="0" i="0" kern="1200" dirty="0">
                <a:solidFill>
                  <a:schemeClr val="tx1"/>
                </a:solidFill>
                <a:effectLst/>
                <a:latin typeface="+mn-lt"/>
                <a:ea typeface="+mn-ea"/>
                <a:cs typeface="+mn-cs"/>
              </a:rPr>
              <a:t>4 867 370 km</a:t>
            </a:r>
            <a:r>
              <a:rPr lang="fr-FR" sz="1200" b="0" i="0" kern="1200" baseline="30000" dirty="0">
                <a:solidFill>
                  <a:schemeClr val="tx1"/>
                </a:solidFill>
                <a:effectLst/>
                <a:latin typeface="+mn-lt"/>
                <a:ea typeface="+mn-ea"/>
                <a:cs typeface="+mn-cs"/>
              </a:rPr>
              <a:t>2</a:t>
            </a:r>
            <a:r>
              <a:rPr lang="fr-FR" dirty="0"/>
              <a:t>) </a:t>
            </a:r>
          </a:p>
          <a:p>
            <a:r>
              <a:rPr lang="fr-FR" dirty="0"/>
              <a:t>Tahiti : 1 042 km2</a:t>
            </a:r>
          </a:p>
          <a:p>
            <a:r>
              <a:rPr lang="fr-FR" dirty="0"/>
              <a:t>276 000 hab. (dont 192 760 hab. à Tahiti)</a:t>
            </a:r>
          </a:p>
        </p:txBody>
      </p:sp>
      <p:sp>
        <p:nvSpPr>
          <p:cNvPr id="4" name="Espace réservé du numéro de diapositive 3"/>
          <p:cNvSpPr>
            <a:spLocks noGrp="1"/>
          </p:cNvSpPr>
          <p:nvPr>
            <p:ph type="sldNum" sz="quarter" idx="5"/>
          </p:nvPr>
        </p:nvSpPr>
        <p:spPr/>
        <p:txBody>
          <a:bodyPr/>
          <a:lstStyle/>
          <a:p>
            <a:fld id="{9EA1BA8C-D96D-4B41-B6E1-306DF98A7B64}" type="slidenum">
              <a:rPr lang="fr-FR" smtClean="0"/>
              <a:t>12</a:t>
            </a:fld>
            <a:endParaRPr lang="fr-FR"/>
          </a:p>
        </p:txBody>
      </p:sp>
    </p:spTree>
    <p:extLst>
      <p:ext uri="{BB962C8B-B14F-4D97-AF65-F5344CB8AC3E}">
        <p14:creationId xmlns:p14="http://schemas.microsoft.com/office/powerpoint/2010/main" val="1746121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073E4C-C917-284D-9826-D605A704D5C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DD96C05-F153-564E-B99E-F7490B454B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B53B541-10B3-334C-B7AF-B398DA55CD2B}"/>
              </a:ext>
            </a:extLst>
          </p:cNvPr>
          <p:cNvSpPr>
            <a:spLocks noGrp="1"/>
          </p:cNvSpPr>
          <p:nvPr>
            <p:ph type="dt" sz="half" idx="10"/>
          </p:nvPr>
        </p:nvSpPr>
        <p:spPr/>
        <p:txBody>
          <a:bodyPr/>
          <a:lstStyle/>
          <a:p>
            <a:fld id="{BCDE2A16-953C-B54D-A926-23E9956F8F99}" type="datetime1">
              <a:rPr lang="fr-FR" smtClean="0"/>
              <a:t>04/08/2020</a:t>
            </a:fld>
            <a:endParaRPr lang="en-US" dirty="0"/>
          </a:p>
        </p:txBody>
      </p:sp>
      <p:sp>
        <p:nvSpPr>
          <p:cNvPr id="5" name="Espace réservé du pied de page 4">
            <a:extLst>
              <a:ext uri="{FF2B5EF4-FFF2-40B4-BE49-F238E27FC236}">
                <a16:creationId xmlns:a16="http://schemas.microsoft.com/office/drawing/2014/main" id="{8959A3A3-071F-8042-BE83-72B93D4658DD}"/>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F7E8225C-B1CE-1449-8DC3-128837C12C6A}"/>
              </a:ext>
            </a:extLst>
          </p:cNvPr>
          <p:cNvSpPr>
            <a:spLocks noGrp="1"/>
          </p:cNvSpPr>
          <p:nvPr>
            <p:ph type="sldNum" sz="quarter" idx="12"/>
          </p:nvPr>
        </p:nvSpPr>
        <p:spPr/>
        <p:txBody>
          <a:bodyPr/>
          <a:lstStyle/>
          <a:p>
            <a:fld id="{0CFEC368-1D7A-4F81-ABF6-AE0E36BAF64C}" type="slidenum">
              <a:rPr lang="en-US" smtClean="0"/>
              <a:pPr/>
              <a:t>‹N°›</a:t>
            </a:fld>
            <a:endParaRPr lang="en-US"/>
          </a:p>
        </p:txBody>
      </p:sp>
    </p:spTree>
    <p:extLst>
      <p:ext uri="{BB962C8B-B14F-4D97-AF65-F5344CB8AC3E}">
        <p14:creationId xmlns:p14="http://schemas.microsoft.com/office/powerpoint/2010/main" val="3381519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234933-2F79-E74B-9683-433E3D9038B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D62DB9F-A92A-E643-9BC6-13BE68D688B2}"/>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F396299-B42E-EC4A-9AFE-E82BC3FF808C}"/>
              </a:ext>
            </a:extLst>
          </p:cNvPr>
          <p:cNvSpPr>
            <a:spLocks noGrp="1"/>
          </p:cNvSpPr>
          <p:nvPr>
            <p:ph type="dt" sz="half" idx="10"/>
          </p:nvPr>
        </p:nvSpPr>
        <p:spPr/>
        <p:txBody>
          <a:bodyPr/>
          <a:lstStyle/>
          <a:p>
            <a:fld id="{DE2093E2-4EC5-8744-9A61-713534520842}" type="datetime1">
              <a:rPr lang="fr-FR" smtClean="0"/>
              <a:t>04/08/2020</a:t>
            </a:fld>
            <a:endParaRPr lang="en-US"/>
          </a:p>
        </p:txBody>
      </p:sp>
      <p:sp>
        <p:nvSpPr>
          <p:cNvPr id="5" name="Espace réservé du pied de page 4">
            <a:extLst>
              <a:ext uri="{FF2B5EF4-FFF2-40B4-BE49-F238E27FC236}">
                <a16:creationId xmlns:a16="http://schemas.microsoft.com/office/drawing/2014/main" id="{E7397874-C35C-B449-889E-FC6C810BCB49}"/>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C72FA93E-CEEB-9149-8551-5248BF4864FF}"/>
              </a:ext>
            </a:extLst>
          </p:cNvPr>
          <p:cNvSpPr>
            <a:spLocks noGrp="1"/>
          </p:cNvSpPr>
          <p:nvPr>
            <p:ph type="sldNum" sz="quarter" idx="12"/>
          </p:nvPr>
        </p:nvSpPr>
        <p:spPr/>
        <p:txBody>
          <a:bodyPr/>
          <a:lstStyle/>
          <a:p>
            <a:fld id="{FA84A37A-AFC2-4A01-80A1-FC20F2C0D5BB}" type="slidenum">
              <a:rPr lang="en-US" smtClean="0"/>
              <a:pPr/>
              <a:t>‹N°›</a:t>
            </a:fld>
            <a:endParaRPr lang="en-US"/>
          </a:p>
        </p:txBody>
      </p:sp>
    </p:spTree>
    <p:extLst>
      <p:ext uri="{BB962C8B-B14F-4D97-AF65-F5344CB8AC3E}">
        <p14:creationId xmlns:p14="http://schemas.microsoft.com/office/powerpoint/2010/main" val="1523500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D445D0A-C571-6A47-8EC0-E695BE86096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5042335-F110-E84D-A44F-BA9DF34C3192}"/>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0F2E0E9-23AA-D840-9309-7937F85BDDE4}"/>
              </a:ext>
            </a:extLst>
          </p:cNvPr>
          <p:cNvSpPr>
            <a:spLocks noGrp="1"/>
          </p:cNvSpPr>
          <p:nvPr>
            <p:ph type="dt" sz="half" idx="10"/>
          </p:nvPr>
        </p:nvSpPr>
        <p:spPr/>
        <p:txBody>
          <a:bodyPr/>
          <a:lstStyle/>
          <a:p>
            <a:fld id="{1F0525BD-5916-A141-A7D8-C018F6DDC49C}" type="datetime1">
              <a:rPr lang="fr-FR" smtClean="0"/>
              <a:t>04/08/2020</a:t>
            </a:fld>
            <a:endParaRPr lang="en-US" dirty="0"/>
          </a:p>
        </p:txBody>
      </p:sp>
      <p:sp>
        <p:nvSpPr>
          <p:cNvPr id="5" name="Espace réservé du pied de page 4">
            <a:extLst>
              <a:ext uri="{FF2B5EF4-FFF2-40B4-BE49-F238E27FC236}">
                <a16:creationId xmlns:a16="http://schemas.microsoft.com/office/drawing/2014/main" id="{642C8C67-B79C-674E-A9A6-A24DAB5493E7}"/>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20F2CF7B-5BCD-424F-A052-7BFC3590ECDD}"/>
              </a:ext>
            </a:extLst>
          </p:cNvPr>
          <p:cNvSpPr>
            <a:spLocks noGrp="1"/>
          </p:cNvSpPr>
          <p:nvPr>
            <p:ph type="sldNum" sz="quarter" idx="12"/>
          </p:nvPr>
        </p:nvSpPr>
        <p:spPr/>
        <p:txBody>
          <a:bodyPr/>
          <a:lstStyle/>
          <a:p>
            <a:fld id="{FA84A37A-AFC2-4A01-80A1-FC20F2C0D5BB}" type="slidenum">
              <a:rPr lang="en-US" smtClean="0"/>
              <a:pPr/>
              <a:t>‹N°›</a:t>
            </a:fld>
            <a:endParaRPr lang="en-US" dirty="0"/>
          </a:p>
        </p:txBody>
      </p:sp>
    </p:spTree>
    <p:extLst>
      <p:ext uri="{BB962C8B-B14F-4D97-AF65-F5344CB8AC3E}">
        <p14:creationId xmlns:p14="http://schemas.microsoft.com/office/powerpoint/2010/main" val="1964389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45C080-29C7-B34F-99F2-99B0E8D7C06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9413ABE-4F17-494F-AD8E-8F5670E16F55}"/>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97D3CD3-FF85-AA40-830A-FD7F5DC79819}"/>
              </a:ext>
            </a:extLst>
          </p:cNvPr>
          <p:cNvSpPr>
            <a:spLocks noGrp="1"/>
          </p:cNvSpPr>
          <p:nvPr>
            <p:ph type="dt" sz="half" idx="10"/>
          </p:nvPr>
        </p:nvSpPr>
        <p:spPr/>
        <p:txBody>
          <a:bodyPr/>
          <a:lstStyle/>
          <a:p>
            <a:fld id="{FC8C1054-51B4-3145-A25F-C512002D9654}" type="datetime1">
              <a:rPr lang="fr-FR" smtClean="0"/>
              <a:t>04/08/2020</a:t>
            </a:fld>
            <a:endParaRPr lang="en-US"/>
          </a:p>
        </p:txBody>
      </p:sp>
      <p:sp>
        <p:nvSpPr>
          <p:cNvPr id="5" name="Espace réservé du pied de page 4">
            <a:extLst>
              <a:ext uri="{FF2B5EF4-FFF2-40B4-BE49-F238E27FC236}">
                <a16:creationId xmlns:a16="http://schemas.microsoft.com/office/drawing/2014/main" id="{218C06D6-3B35-0949-ABA3-EC23D12FF462}"/>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B27531AF-CB47-E44C-8598-D487797AF84D}"/>
              </a:ext>
            </a:extLst>
          </p:cNvPr>
          <p:cNvSpPr>
            <a:spLocks noGrp="1"/>
          </p:cNvSpPr>
          <p:nvPr>
            <p:ph type="sldNum" sz="quarter" idx="12"/>
          </p:nvPr>
        </p:nvSpPr>
        <p:spPr/>
        <p:txBody>
          <a:bodyPr/>
          <a:lstStyle/>
          <a:p>
            <a:fld id="{FA84A37A-AFC2-4A01-80A1-FC20F2C0D5BB}" type="slidenum">
              <a:rPr lang="en-US" smtClean="0"/>
              <a:pPr/>
              <a:t>‹N°›</a:t>
            </a:fld>
            <a:endParaRPr lang="en-US"/>
          </a:p>
        </p:txBody>
      </p:sp>
    </p:spTree>
    <p:extLst>
      <p:ext uri="{BB962C8B-B14F-4D97-AF65-F5344CB8AC3E}">
        <p14:creationId xmlns:p14="http://schemas.microsoft.com/office/powerpoint/2010/main" val="88913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7579B1-A082-CB4D-AEC5-C071B3345CF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B29BB8C-0C3A-1944-8C42-E3474BA66A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B30601D-CEF0-FD43-86E6-0F8F95E8C12C}"/>
              </a:ext>
            </a:extLst>
          </p:cNvPr>
          <p:cNvSpPr>
            <a:spLocks noGrp="1"/>
          </p:cNvSpPr>
          <p:nvPr>
            <p:ph type="dt" sz="half" idx="10"/>
          </p:nvPr>
        </p:nvSpPr>
        <p:spPr/>
        <p:txBody>
          <a:bodyPr/>
          <a:lstStyle/>
          <a:p>
            <a:fld id="{2337A7E8-A10B-AF4C-B824-D269150BB99F}" type="datetime1">
              <a:rPr lang="fr-FR" smtClean="0"/>
              <a:t>04/08/2020</a:t>
            </a:fld>
            <a:endParaRPr lang="en-US" dirty="0"/>
          </a:p>
        </p:txBody>
      </p:sp>
      <p:sp>
        <p:nvSpPr>
          <p:cNvPr id="5" name="Espace réservé du pied de page 4">
            <a:extLst>
              <a:ext uri="{FF2B5EF4-FFF2-40B4-BE49-F238E27FC236}">
                <a16:creationId xmlns:a16="http://schemas.microsoft.com/office/drawing/2014/main" id="{A487970A-27AD-3646-8CC2-9304C2DEF2DF}"/>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76BEF0DB-AC8E-614C-8534-8F130F002C8E}"/>
              </a:ext>
            </a:extLst>
          </p:cNvPr>
          <p:cNvSpPr>
            <a:spLocks noGrp="1"/>
          </p:cNvSpPr>
          <p:nvPr>
            <p:ph type="sldNum" sz="quarter" idx="12"/>
          </p:nvPr>
        </p:nvSpPr>
        <p:spPr/>
        <p:txBody>
          <a:bodyPr/>
          <a:lstStyle/>
          <a:p>
            <a:fld id="{FA84A37A-AFC2-4A01-80A1-FC20F2C0D5BB}" type="slidenum">
              <a:rPr lang="en-US" smtClean="0"/>
              <a:pPr/>
              <a:t>‹N°›</a:t>
            </a:fld>
            <a:endParaRPr lang="en-US" dirty="0"/>
          </a:p>
        </p:txBody>
      </p:sp>
    </p:spTree>
    <p:extLst>
      <p:ext uri="{BB962C8B-B14F-4D97-AF65-F5344CB8AC3E}">
        <p14:creationId xmlns:p14="http://schemas.microsoft.com/office/powerpoint/2010/main" val="4038556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FC03E4-6146-194B-807C-A243439A8D3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605647-4F98-F04E-A87F-6865FFEAC1D3}"/>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B5E9D74C-92CC-5740-903C-22A7CCA3ADD0}"/>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6EAFCD79-AD4D-A146-B9F7-DCF773E3D120}"/>
              </a:ext>
            </a:extLst>
          </p:cNvPr>
          <p:cNvSpPr>
            <a:spLocks noGrp="1"/>
          </p:cNvSpPr>
          <p:nvPr>
            <p:ph type="dt" sz="half" idx="10"/>
          </p:nvPr>
        </p:nvSpPr>
        <p:spPr/>
        <p:txBody>
          <a:bodyPr/>
          <a:lstStyle/>
          <a:p>
            <a:fld id="{A08B370A-51D3-CB45-A049-8602DF1DFF1B}" type="datetime1">
              <a:rPr lang="fr-FR" smtClean="0"/>
              <a:t>04/08/2020</a:t>
            </a:fld>
            <a:endParaRPr lang="en-US"/>
          </a:p>
        </p:txBody>
      </p:sp>
      <p:sp>
        <p:nvSpPr>
          <p:cNvPr id="6" name="Espace réservé du pied de page 5">
            <a:extLst>
              <a:ext uri="{FF2B5EF4-FFF2-40B4-BE49-F238E27FC236}">
                <a16:creationId xmlns:a16="http://schemas.microsoft.com/office/drawing/2014/main" id="{33FC66C0-5B9F-4C4E-A9C2-DF6EFAE2EAD8}"/>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370135B1-CA26-5448-B7A5-E65E488E738D}"/>
              </a:ext>
            </a:extLst>
          </p:cNvPr>
          <p:cNvSpPr>
            <a:spLocks noGrp="1"/>
          </p:cNvSpPr>
          <p:nvPr>
            <p:ph type="sldNum" sz="quarter" idx="12"/>
          </p:nvPr>
        </p:nvSpPr>
        <p:spPr/>
        <p:txBody>
          <a:bodyPr/>
          <a:lstStyle/>
          <a:p>
            <a:fld id="{FA84A37A-AFC2-4A01-80A1-FC20F2C0D5BB}" type="slidenum">
              <a:rPr lang="en-US" smtClean="0"/>
              <a:pPr/>
              <a:t>‹N°›</a:t>
            </a:fld>
            <a:endParaRPr lang="en-US"/>
          </a:p>
        </p:txBody>
      </p:sp>
    </p:spTree>
    <p:extLst>
      <p:ext uri="{BB962C8B-B14F-4D97-AF65-F5344CB8AC3E}">
        <p14:creationId xmlns:p14="http://schemas.microsoft.com/office/powerpoint/2010/main" val="4010507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3AB2D-A9C4-7B45-ABCF-323155D3426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886D456-7883-544C-8BAA-AECCD44434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319206AD-0E1A-174A-AC48-AF3A5BA6D144}"/>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8CCF87A1-E479-F246-99DD-6562B6C32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130ABBA2-03F8-C248-8581-BBE9E223562D}"/>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FD015778-53EC-7A45-82C7-E39DC0FCB3C9}"/>
              </a:ext>
            </a:extLst>
          </p:cNvPr>
          <p:cNvSpPr>
            <a:spLocks noGrp="1"/>
          </p:cNvSpPr>
          <p:nvPr>
            <p:ph type="dt" sz="half" idx="10"/>
          </p:nvPr>
        </p:nvSpPr>
        <p:spPr/>
        <p:txBody>
          <a:bodyPr/>
          <a:lstStyle/>
          <a:p>
            <a:fld id="{01DC612E-F500-654F-B464-26C4C318CE59}" type="datetime1">
              <a:rPr lang="fr-FR" smtClean="0"/>
              <a:t>04/08/2020</a:t>
            </a:fld>
            <a:endParaRPr lang="en-US"/>
          </a:p>
        </p:txBody>
      </p:sp>
      <p:sp>
        <p:nvSpPr>
          <p:cNvPr id="8" name="Espace réservé du pied de page 7">
            <a:extLst>
              <a:ext uri="{FF2B5EF4-FFF2-40B4-BE49-F238E27FC236}">
                <a16:creationId xmlns:a16="http://schemas.microsoft.com/office/drawing/2014/main" id="{47E51931-420A-494A-A704-5BC96F0395E2}"/>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C8204C06-6695-604F-BFDC-C3E1D06A3416}"/>
              </a:ext>
            </a:extLst>
          </p:cNvPr>
          <p:cNvSpPr>
            <a:spLocks noGrp="1"/>
          </p:cNvSpPr>
          <p:nvPr>
            <p:ph type="sldNum" sz="quarter" idx="12"/>
          </p:nvPr>
        </p:nvSpPr>
        <p:spPr/>
        <p:txBody>
          <a:bodyPr/>
          <a:lstStyle/>
          <a:p>
            <a:fld id="{FA84A37A-AFC2-4A01-80A1-FC20F2C0D5BB}" type="slidenum">
              <a:rPr lang="en-US" smtClean="0"/>
              <a:pPr/>
              <a:t>‹N°›</a:t>
            </a:fld>
            <a:endParaRPr lang="en-US"/>
          </a:p>
        </p:txBody>
      </p:sp>
    </p:spTree>
    <p:extLst>
      <p:ext uri="{BB962C8B-B14F-4D97-AF65-F5344CB8AC3E}">
        <p14:creationId xmlns:p14="http://schemas.microsoft.com/office/powerpoint/2010/main" val="2612579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1B9259-4D29-0B4F-94C1-F6CED7D647A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D899E19-1BFC-6441-8923-1FB841D4E4BF}"/>
              </a:ext>
            </a:extLst>
          </p:cNvPr>
          <p:cNvSpPr>
            <a:spLocks noGrp="1"/>
          </p:cNvSpPr>
          <p:nvPr>
            <p:ph type="dt" sz="half" idx="10"/>
          </p:nvPr>
        </p:nvSpPr>
        <p:spPr/>
        <p:txBody>
          <a:bodyPr/>
          <a:lstStyle/>
          <a:p>
            <a:fld id="{A7299BDA-54B9-DB41-BE45-828A3D597613}" type="datetime1">
              <a:rPr lang="fr-FR" smtClean="0"/>
              <a:t>04/08/2020</a:t>
            </a:fld>
            <a:endParaRPr lang="en-US"/>
          </a:p>
        </p:txBody>
      </p:sp>
      <p:sp>
        <p:nvSpPr>
          <p:cNvPr id="4" name="Espace réservé du pied de page 3">
            <a:extLst>
              <a:ext uri="{FF2B5EF4-FFF2-40B4-BE49-F238E27FC236}">
                <a16:creationId xmlns:a16="http://schemas.microsoft.com/office/drawing/2014/main" id="{0FD3A8F1-40A0-7B48-8B13-745201B506F3}"/>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6EDEFABC-376E-324A-BCD5-6DE303AD32C3}"/>
              </a:ext>
            </a:extLst>
          </p:cNvPr>
          <p:cNvSpPr>
            <a:spLocks noGrp="1"/>
          </p:cNvSpPr>
          <p:nvPr>
            <p:ph type="sldNum" sz="quarter" idx="12"/>
          </p:nvPr>
        </p:nvSpPr>
        <p:spPr/>
        <p:txBody>
          <a:bodyPr/>
          <a:lstStyle/>
          <a:p>
            <a:fld id="{FA84A37A-AFC2-4A01-80A1-FC20F2C0D5BB}" type="slidenum">
              <a:rPr lang="en-US" smtClean="0"/>
              <a:pPr/>
              <a:t>‹N°›</a:t>
            </a:fld>
            <a:endParaRPr lang="en-US"/>
          </a:p>
        </p:txBody>
      </p:sp>
    </p:spTree>
    <p:extLst>
      <p:ext uri="{BB962C8B-B14F-4D97-AF65-F5344CB8AC3E}">
        <p14:creationId xmlns:p14="http://schemas.microsoft.com/office/powerpoint/2010/main" val="56604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568C3C9-9DF1-1E4D-B29A-F4006D0556EE}"/>
              </a:ext>
            </a:extLst>
          </p:cNvPr>
          <p:cNvSpPr>
            <a:spLocks noGrp="1"/>
          </p:cNvSpPr>
          <p:nvPr>
            <p:ph type="dt" sz="half" idx="10"/>
          </p:nvPr>
        </p:nvSpPr>
        <p:spPr/>
        <p:txBody>
          <a:bodyPr/>
          <a:lstStyle/>
          <a:p>
            <a:fld id="{7EFCF7EE-E819-C747-B5B0-5B2F9E5CD5E0}" type="datetime1">
              <a:rPr lang="fr-FR" smtClean="0"/>
              <a:t>04/08/2020</a:t>
            </a:fld>
            <a:endParaRPr lang="en-US"/>
          </a:p>
        </p:txBody>
      </p:sp>
      <p:sp>
        <p:nvSpPr>
          <p:cNvPr id="3" name="Espace réservé du pied de page 2">
            <a:extLst>
              <a:ext uri="{FF2B5EF4-FFF2-40B4-BE49-F238E27FC236}">
                <a16:creationId xmlns:a16="http://schemas.microsoft.com/office/drawing/2014/main" id="{FE07E00F-1263-7E4F-87E0-222CD2BE6E39}"/>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B578FF8E-7146-344B-87FD-5A9A18B85F15}"/>
              </a:ext>
            </a:extLst>
          </p:cNvPr>
          <p:cNvSpPr>
            <a:spLocks noGrp="1"/>
          </p:cNvSpPr>
          <p:nvPr>
            <p:ph type="sldNum" sz="quarter" idx="12"/>
          </p:nvPr>
        </p:nvSpPr>
        <p:spPr/>
        <p:txBody>
          <a:bodyPr/>
          <a:lstStyle/>
          <a:p>
            <a:fld id="{FA84A37A-AFC2-4A01-80A1-FC20F2C0D5BB}" type="slidenum">
              <a:rPr lang="en-US" smtClean="0"/>
              <a:pPr/>
              <a:t>‹N°›</a:t>
            </a:fld>
            <a:endParaRPr lang="en-US"/>
          </a:p>
        </p:txBody>
      </p:sp>
    </p:spTree>
    <p:extLst>
      <p:ext uri="{BB962C8B-B14F-4D97-AF65-F5344CB8AC3E}">
        <p14:creationId xmlns:p14="http://schemas.microsoft.com/office/powerpoint/2010/main" val="2701183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4F3453-82A6-DF44-A9DE-60B7ED6576F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A9C0AF9-B744-F645-A96C-29BB66CBDE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277B0997-C144-904B-B9A3-9478A6164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D314BB2E-4A94-A94B-915A-60B180A77AEC}"/>
              </a:ext>
            </a:extLst>
          </p:cNvPr>
          <p:cNvSpPr>
            <a:spLocks noGrp="1"/>
          </p:cNvSpPr>
          <p:nvPr>
            <p:ph type="dt" sz="half" idx="10"/>
          </p:nvPr>
        </p:nvSpPr>
        <p:spPr/>
        <p:txBody>
          <a:bodyPr/>
          <a:lstStyle/>
          <a:p>
            <a:fld id="{C0215C6A-30A4-BF4B-954A-21AB0D275B49}" type="datetime1">
              <a:rPr lang="fr-FR" smtClean="0"/>
              <a:t>04/08/2020</a:t>
            </a:fld>
            <a:endParaRPr lang="en-US"/>
          </a:p>
        </p:txBody>
      </p:sp>
      <p:sp>
        <p:nvSpPr>
          <p:cNvPr id="6" name="Espace réservé du pied de page 5">
            <a:extLst>
              <a:ext uri="{FF2B5EF4-FFF2-40B4-BE49-F238E27FC236}">
                <a16:creationId xmlns:a16="http://schemas.microsoft.com/office/drawing/2014/main" id="{8577D347-5D0B-A04F-88BB-054274171C74}"/>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1FE1CA26-BCE4-5D46-B489-9688731C0DD0}"/>
              </a:ext>
            </a:extLst>
          </p:cNvPr>
          <p:cNvSpPr>
            <a:spLocks noGrp="1"/>
          </p:cNvSpPr>
          <p:nvPr>
            <p:ph type="sldNum" sz="quarter" idx="12"/>
          </p:nvPr>
        </p:nvSpPr>
        <p:spPr/>
        <p:txBody>
          <a:bodyPr/>
          <a:lstStyle/>
          <a:p>
            <a:fld id="{FA84A37A-AFC2-4A01-80A1-FC20F2C0D5BB}" type="slidenum">
              <a:rPr lang="en-US" smtClean="0"/>
              <a:pPr/>
              <a:t>‹N°›</a:t>
            </a:fld>
            <a:endParaRPr lang="en-US"/>
          </a:p>
        </p:txBody>
      </p:sp>
    </p:spTree>
    <p:extLst>
      <p:ext uri="{BB962C8B-B14F-4D97-AF65-F5344CB8AC3E}">
        <p14:creationId xmlns:p14="http://schemas.microsoft.com/office/powerpoint/2010/main" val="3605042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057975-EAA4-8044-B8F0-A0545AF9487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4622942-C64C-ED4D-91BD-24D5A5CFE2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FF057F8-278B-8B42-B9FF-CC9F244D4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DA973A34-0377-C040-A31D-DAACC663C77F}"/>
              </a:ext>
            </a:extLst>
          </p:cNvPr>
          <p:cNvSpPr>
            <a:spLocks noGrp="1"/>
          </p:cNvSpPr>
          <p:nvPr>
            <p:ph type="dt" sz="half" idx="10"/>
          </p:nvPr>
        </p:nvSpPr>
        <p:spPr/>
        <p:txBody>
          <a:bodyPr/>
          <a:lstStyle/>
          <a:p>
            <a:fld id="{53938367-6FF4-9747-9C69-9F3BC41F41E1}" type="datetime1">
              <a:rPr lang="fr-FR" smtClean="0"/>
              <a:t>04/08/2020</a:t>
            </a:fld>
            <a:endParaRPr lang="en-US"/>
          </a:p>
        </p:txBody>
      </p:sp>
      <p:sp>
        <p:nvSpPr>
          <p:cNvPr id="6" name="Espace réservé du pied de page 5">
            <a:extLst>
              <a:ext uri="{FF2B5EF4-FFF2-40B4-BE49-F238E27FC236}">
                <a16:creationId xmlns:a16="http://schemas.microsoft.com/office/drawing/2014/main" id="{02B30275-D8EA-D741-9FA3-5B886B367CDC}"/>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7555373E-C744-0D4A-9267-97F3CB676AEE}"/>
              </a:ext>
            </a:extLst>
          </p:cNvPr>
          <p:cNvSpPr>
            <a:spLocks noGrp="1"/>
          </p:cNvSpPr>
          <p:nvPr>
            <p:ph type="sldNum" sz="quarter" idx="12"/>
          </p:nvPr>
        </p:nvSpPr>
        <p:spPr/>
        <p:txBody>
          <a:bodyPr/>
          <a:lstStyle/>
          <a:p>
            <a:fld id="{FA84A37A-AFC2-4A01-80A1-FC20F2C0D5BB}" type="slidenum">
              <a:rPr lang="en-US" smtClean="0"/>
              <a:pPr/>
              <a:t>‹N°›</a:t>
            </a:fld>
            <a:endParaRPr lang="en-US"/>
          </a:p>
        </p:txBody>
      </p:sp>
    </p:spTree>
    <p:extLst>
      <p:ext uri="{BB962C8B-B14F-4D97-AF65-F5344CB8AC3E}">
        <p14:creationId xmlns:p14="http://schemas.microsoft.com/office/powerpoint/2010/main" val="2427882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194DAE9-736B-7342-9F82-82882015E2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0A1D640-74D3-CD41-AB5E-A51725AE3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8FD7399B-B088-9242-9A76-64D6152958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4F784-6768-CA4A-AF5C-71109C47C405}" type="datetime1">
              <a:rPr lang="fr-FR" smtClean="0"/>
              <a:t>04/08/2020</a:t>
            </a:fld>
            <a:endParaRPr lang="en-US" dirty="0"/>
          </a:p>
        </p:txBody>
      </p:sp>
      <p:sp>
        <p:nvSpPr>
          <p:cNvPr id="5" name="Espace réservé du pied de page 4">
            <a:extLst>
              <a:ext uri="{FF2B5EF4-FFF2-40B4-BE49-F238E27FC236}">
                <a16:creationId xmlns:a16="http://schemas.microsoft.com/office/drawing/2014/main" id="{1E490E27-052C-814B-93B3-334035A73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98D50ADE-B809-0543-9FB8-3FDAABD3E1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4A37A-AFC2-4A01-80A1-FC20F2C0D5BB}" type="slidenum">
              <a:rPr lang="en-US" smtClean="0"/>
              <a:pPr/>
              <a:t>‹N°›</a:t>
            </a:fld>
            <a:endParaRPr lang="en-US" dirty="0"/>
          </a:p>
        </p:txBody>
      </p:sp>
    </p:spTree>
    <p:extLst>
      <p:ext uri="{BB962C8B-B14F-4D97-AF65-F5344CB8AC3E}">
        <p14:creationId xmlns:p14="http://schemas.microsoft.com/office/powerpoint/2010/main" val="4016920851"/>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www.ethnologue.com/subgroups/polynesian-0"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package" Target="../embeddings/Document_Microsoft_Word2.docx"/></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package" Target="../embeddings/Document_Microsoft_Word.docx"/></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hyperlink" Target="https://www.albin-michel.fr/ouvrages/parler-plusieurs-langues-9782226312600" TargetMode="Externa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hyperlink" Target="https://www.franceculture.fr/emissions/tire-ta-langue/demystifier-le-bilinguisme"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monparaparau.p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ispf.pf/bases/Recensements/2017/Donnees_detaillees/Langues.aspx"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9.tiff"/></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ispf.pf/bases/Recensements/2017/Donnees_detaillees/Langues.asp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farevanaa.pf/dictionnaire.php" TargetMode="Externa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anareo.cloud.pf/linkeast/" TargetMode="Externa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anaite.upf.pf/" TargetMode="Externa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hyperlink" Target="http://monparaparau.pf/" TargetMode="External"/><Relationship Id="rId2" Type="http://schemas.openxmlformats.org/officeDocument/2006/relationships/hyperlink" Target="http://www.upf.pf/alpf" TargetMode="External"/><Relationship Id="rId1" Type="http://schemas.openxmlformats.org/officeDocument/2006/relationships/slideLayout" Target="../slideLayouts/slideLayout2.xml"/><Relationship Id="rId4" Type="http://schemas.openxmlformats.org/officeDocument/2006/relationships/hyperlink" Target="http://la1ere.francetvinfo.fr/polynesie/tahiti/polynesie-francaise/te-reo-tumu-langue-maternelle-419203.html"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hyperlink" Target="http://glottopol.univ-rouen.fr/telecharger/numero_34/gpl34_11vernaudon.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atlas.limsi.fr/?tab=PF"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2209800" y="1371601"/>
            <a:ext cx="8085667" cy="1927225"/>
          </a:xfrm>
        </p:spPr>
        <p:txBody>
          <a:bodyPr>
            <a:noAutofit/>
          </a:bodyPr>
          <a:lstStyle/>
          <a:p>
            <a:r>
              <a:rPr lang="fr-FR" sz="6600" dirty="0"/>
              <a:t>Éléments de contexte : Les langues en Polynésie française</a:t>
            </a:r>
          </a:p>
        </p:txBody>
      </p:sp>
      <p:sp>
        <p:nvSpPr>
          <p:cNvPr id="2" name="Sous-titre 1"/>
          <p:cNvSpPr>
            <a:spLocks noGrp="1"/>
          </p:cNvSpPr>
          <p:nvPr>
            <p:ph type="subTitle" idx="1"/>
          </p:nvPr>
        </p:nvSpPr>
        <p:spPr>
          <a:xfrm>
            <a:off x="2209799" y="3505199"/>
            <a:ext cx="8899187" cy="1883923"/>
          </a:xfrm>
        </p:spPr>
        <p:txBody>
          <a:bodyPr>
            <a:normAutofit fontScale="70000" lnSpcReduction="20000"/>
          </a:bodyPr>
          <a:lstStyle/>
          <a:p>
            <a:r>
              <a:rPr lang="fr-FR" sz="2900" dirty="0"/>
              <a:t>accueil des nouveaux personnels</a:t>
            </a:r>
          </a:p>
          <a:p>
            <a:r>
              <a:rPr lang="fr-FR" sz="2900" dirty="0"/>
              <a:t>Mardi 4 août 2020</a:t>
            </a:r>
          </a:p>
          <a:p>
            <a:endParaRPr lang="fr-FR" b="1" dirty="0"/>
          </a:p>
          <a:p>
            <a:r>
              <a:rPr lang="fr-FR" sz="2900" b="1" cap="none" dirty="0"/>
              <a:t>Jacques Vernaudon </a:t>
            </a:r>
          </a:p>
          <a:p>
            <a:r>
              <a:rPr lang="fr-FR" sz="2900" cap="none" dirty="0"/>
              <a:t>Équipe d’Accueil </a:t>
            </a:r>
            <a:r>
              <a:rPr lang="fr-FR" sz="2900" i="1" cap="none" dirty="0"/>
              <a:t>Sociétés Traditionnelles et Contemporaines en Océanie </a:t>
            </a:r>
            <a:r>
              <a:rPr lang="fr-FR" sz="2900" cap="none" dirty="0"/>
              <a:t>(EASTCO)</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7559" y="5595495"/>
            <a:ext cx="1911451" cy="948579"/>
          </a:xfrm>
          <a:prstGeom prst="rect">
            <a:avLst/>
          </a:prstGeom>
        </p:spPr>
      </p:pic>
    </p:spTree>
    <p:extLst>
      <p:ext uri="{BB962C8B-B14F-4D97-AF65-F5344CB8AC3E}">
        <p14:creationId xmlns:p14="http://schemas.microsoft.com/office/powerpoint/2010/main" val="3707298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942819" y="1378040"/>
            <a:ext cx="3557460" cy="2923504"/>
          </a:xfrm>
        </p:spPr>
        <p:txBody>
          <a:bodyPr anchor="b">
            <a:normAutofit/>
          </a:bodyPr>
          <a:lstStyle/>
          <a:p>
            <a:r>
              <a:rPr lang="fr-FR" sz="2800" i="1" dirty="0"/>
              <a:t>Atlas linguistique de la Polynésie française</a:t>
            </a:r>
            <a:r>
              <a:rPr lang="fr-FR" sz="2800" dirty="0"/>
              <a:t> </a:t>
            </a:r>
          </a:p>
          <a:p>
            <a:r>
              <a:rPr lang="fr-FR" sz="2400" dirty="0"/>
              <a:t>Charpentier et François, 2015, UPF, de </a:t>
            </a:r>
            <a:r>
              <a:rPr lang="fr-FR" sz="2400" dirty="0" err="1"/>
              <a:t>Gruyter</a:t>
            </a:r>
            <a:endParaRPr lang="fr-FR" sz="2400" dirty="0"/>
          </a:p>
          <a:p>
            <a:endParaRPr lang="fr-FR" sz="2400" dirty="0"/>
          </a:p>
          <a:p>
            <a:r>
              <a:rPr lang="fr-FR" sz="2400" dirty="0" err="1"/>
              <a:t>www.upf.pf</a:t>
            </a:r>
            <a:r>
              <a:rPr lang="fr-FR" sz="2400" dirty="0"/>
              <a:t>/</a:t>
            </a:r>
            <a:r>
              <a:rPr lang="fr-FR" sz="2400" dirty="0" err="1"/>
              <a:t>alpf</a:t>
            </a:r>
            <a:endParaRPr lang="fr-FR" sz="2400" dirty="0">
              <a:solidFill>
                <a:schemeClr val="bg1"/>
              </a:solidFill>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279" y="296468"/>
            <a:ext cx="7140344" cy="6319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ZoneTexte 6">
            <a:extLst>
              <a:ext uri="{FF2B5EF4-FFF2-40B4-BE49-F238E27FC236}">
                <a16:creationId xmlns:a16="http://schemas.microsoft.com/office/drawing/2014/main" id="{EA0ACBD2-2C17-9047-A850-3B38EB7353C4}"/>
              </a:ext>
            </a:extLst>
          </p:cNvPr>
          <p:cNvSpPr txBox="1"/>
          <p:nvPr/>
        </p:nvSpPr>
        <p:spPr>
          <a:xfrm>
            <a:off x="942819" y="5718222"/>
            <a:ext cx="4762522" cy="830997"/>
          </a:xfrm>
          <a:prstGeom prst="rect">
            <a:avLst/>
          </a:prstGeom>
          <a:solidFill>
            <a:schemeClr val="accent1">
              <a:lumMod val="40000"/>
              <a:lumOff val="60000"/>
            </a:schemeClr>
          </a:solidFill>
        </p:spPr>
        <p:txBody>
          <a:bodyPr wrap="square" rtlCol="0">
            <a:spAutoFit/>
          </a:bodyPr>
          <a:lstStyle/>
          <a:p>
            <a:r>
              <a:rPr lang="fr-FR" sz="1600" dirty="0"/>
              <a:t>« Le nombre exact de “langues différentes” parlées traditionnellement en Polynésie française oscille entre cinq et huit » (Charpentier et François 2015, p. 22) </a:t>
            </a:r>
          </a:p>
        </p:txBody>
      </p:sp>
    </p:spTree>
    <p:extLst>
      <p:ext uri="{BB962C8B-B14F-4D97-AF65-F5344CB8AC3E}">
        <p14:creationId xmlns:p14="http://schemas.microsoft.com/office/powerpoint/2010/main" val="60418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142014" y="522643"/>
            <a:ext cx="6032500" cy="5803900"/>
          </a:xfrm>
          <a:prstGeom prst="rect">
            <a:avLst/>
          </a:prstGeom>
        </p:spPr>
      </p:pic>
      <p:sp>
        <p:nvSpPr>
          <p:cNvPr id="9" name="Espace réservé du texte 3">
            <a:extLst>
              <a:ext uri="{FF2B5EF4-FFF2-40B4-BE49-F238E27FC236}">
                <a16:creationId xmlns:a16="http://schemas.microsoft.com/office/drawing/2014/main" id="{400E710A-E01E-0E46-B2CE-DBB0F4765EE8}"/>
              </a:ext>
            </a:extLst>
          </p:cNvPr>
          <p:cNvSpPr>
            <a:spLocks noGrp="1"/>
          </p:cNvSpPr>
          <p:nvPr>
            <p:ph type="body" sz="half" idx="2"/>
          </p:nvPr>
        </p:nvSpPr>
        <p:spPr>
          <a:xfrm>
            <a:off x="942819" y="1378040"/>
            <a:ext cx="3557460" cy="2923504"/>
          </a:xfrm>
        </p:spPr>
        <p:txBody>
          <a:bodyPr anchor="b">
            <a:normAutofit/>
          </a:bodyPr>
          <a:lstStyle/>
          <a:p>
            <a:r>
              <a:rPr lang="fr-FR" sz="2800" i="1" dirty="0"/>
              <a:t>Atlas linguistique de la Polynésie française</a:t>
            </a:r>
            <a:r>
              <a:rPr lang="fr-FR" sz="2800" dirty="0"/>
              <a:t> </a:t>
            </a:r>
          </a:p>
          <a:p>
            <a:r>
              <a:rPr lang="fr-FR" sz="2400" dirty="0"/>
              <a:t>Charpentier et François, 2015, UPF, de </a:t>
            </a:r>
            <a:r>
              <a:rPr lang="fr-FR" sz="2400" dirty="0" err="1"/>
              <a:t>Gruyter</a:t>
            </a:r>
            <a:endParaRPr lang="fr-FR" sz="2400" dirty="0"/>
          </a:p>
          <a:p>
            <a:endParaRPr lang="fr-FR" sz="2400" dirty="0"/>
          </a:p>
          <a:p>
            <a:r>
              <a:rPr lang="fr-FR" sz="2400" dirty="0" err="1"/>
              <a:t>www.upf.pf</a:t>
            </a:r>
            <a:r>
              <a:rPr lang="fr-FR" sz="2400" dirty="0"/>
              <a:t>/</a:t>
            </a:r>
            <a:r>
              <a:rPr lang="fr-FR" sz="2400" dirty="0" err="1"/>
              <a:t>alpf</a:t>
            </a:r>
            <a:endParaRPr lang="fr-FR" sz="2400" dirty="0">
              <a:solidFill>
                <a:schemeClr val="bg1"/>
              </a:solidFill>
            </a:endParaRPr>
          </a:p>
        </p:txBody>
      </p:sp>
    </p:spTree>
    <p:extLst>
      <p:ext uri="{BB962C8B-B14F-4D97-AF65-F5344CB8AC3E}">
        <p14:creationId xmlns:p14="http://schemas.microsoft.com/office/powerpoint/2010/main" val="392184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800E8A-35A3-FF4E-8CF4-AF67E5ED50F1}"/>
              </a:ext>
            </a:extLst>
          </p:cNvPr>
          <p:cNvSpPr>
            <a:spLocks noGrp="1"/>
          </p:cNvSpPr>
          <p:nvPr>
            <p:ph type="title" idx="4294967295"/>
          </p:nvPr>
        </p:nvSpPr>
        <p:spPr>
          <a:xfrm>
            <a:off x="2015836" y="305789"/>
            <a:ext cx="9081655" cy="893618"/>
          </a:xfrm>
        </p:spPr>
        <p:txBody>
          <a:bodyPr>
            <a:noAutofit/>
          </a:bodyPr>
          <a:lstStyle/>
          <a:p>
            <a:pPr eaLnBrk="1" hangingPunct="1"/>
            <a:r>
              <a:rPr lang="fr-FR" altLang="fr-FR" dirty="0">
                <a:ea typeface="ＭＳ Ｐゴシック" panose="020B0600070205080204" pitchFamily="34" charset="-128"/>
              </a:rPr>
              <a:t>La Polynésie française </a:t>
            </a:r>
            <a:br>
              <a:rPr lang="fr-FR" altLang="fr-FR" dirty="0">
                <a:ea typeface="ＭＳ Ｐゴシック" panose="020B0600070205080204" pitchFamily="34" charset="-128"/>
              </a:rPr>
            </a:br>
            <a:r>
              <a:rPr lang="fr-FR" altLang="fr-FR" dirty="0">
                <a:ea typeface="ＭＳ Ｐゴシック" panose="020B0600070205080204" pitchFamily="34" charset="-128"/>
              </a:rPr>
              <a:t>(entité politique et administrative)</a:t>
            </a:r>
          </a:p>
        </p:txBody>
      </p:sp>
      <p:pic>
        <p:nvPicPr>
          <p:cNvPr id="44034" name="Image 4">
            <a:extLst>
              <a:ext uri="{FF2B5EF4-FFF2-40B4-BE49-F238E27FC236}">
                <a16:creationId xmlns:a16="http://schemas.microsoft.com/office/drawing/2014/main" id="{CFCE2BF7-FAD4-9C45-9C33-F7AA4F649E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5836" y="1354529"/>
            <a:ext cx="6892731" cy="550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ZoneTexte 5">
            <a:extLst>
              <a:ext uri="{FF2B5EF4-FFF2-40B4-BE49-F238E27FC236}">
                <a16:creationId xmlns:a16="http://schemas.microsoft.com/office/drawing/2014/main" id="{1353D3AA-C3A0-D64B-AC2F-F99080E1443E}"/>
              </a:ext>
            </a:extLst>
          </p:cNvPr>
          <p:cNvSpPr txBox="1">
            <a:spLocks noChangeArrowheads="1"/>
          </p:cNvSpPr>
          <p:nvPr/>
        </p:nvSpPr>
        <p:spPr bwMode="auto">
          <a:xfrm>
            <a:off x="9076129" y="5964574"/>
            <a:ext cx="27318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Black" panose="020B0604020202020204" pitchFamily="34" charset="0"/>
                <a:ea typeface="ＭＳ Ｐゴシック" panose="020B0600070205080204" pitchFamily="34" charset="-128"/>
              </a:defRPr>
            </a:lvl1pPr>
            <a:lvl2pPr marL="742950" indent="-285750">
              <a:defRPr sz="2400">
                <a:solidFill>
                  <a:schemeClr val="tx1"/>
                </a:solidFill>
                <a:latin typeface="Arial Black" panose="020B0604020202020204" pitchFamily="34" charset="0"/>
                <a:ea typeface="ＭＳ Ｐゴシック" panose="020B0600070205080204" pitchFamily="34" charset="-128"/>
              </a:defRPr>
            </a:lvl2pPr>
            <a:lvl3pPr marL="1143000" indent="-228600">
              <a:defRPr sz="2400">
                <a:solidFill>
                  <a:schemeClr val="tx1"/>
                </a:solidFill>
                <a:latin typeface="Arial Black" panose="020B0604020202020204" pitchFamily="34" charset="0"/>
                <a:ea typeface="ＭＳ Ｐゴシック" panose="020B0600070205080204" pitchFamily="34" charset="-128"/>
              </a:defRPr>
            </a:lvl3pPr>
            <a:lvl4pPr marL="1600200" indent="-228600">
              <a:defRPr sz="2400">
                <a:solidFill>
                  <a:schemeClr val="tx1"/>
                </a:solidFill>
                <a:latin typeface="Arial Black" panose="020B0604020202020204" pitchFamily="34" charset="0"/>
                <a:ea typeface="ＭＳ Ｐゴシック" panose="020B0600070205080204" pitchFamily="34" charset="-128"/>
              </a:defRPr>
            </a:lvl4pPr>
            <a:lvl5pPr marL="2057400" indent="-228600">
              <a:defRPr sz="2400">
                <a:solidFill>
                  <a:schemeClr val="tx1"/>
                </a:solidFill>
                <a:latin typeface="Arial Black"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Black"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Black"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Black"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Black" panose="020B0604020202020204" pitchFamily="34" charset="0"/>
                <a:ea typeface="ＭＳ Ｐゴシック" panose="020B0600070205080204" pitchFamily="34" charset="-128"/>
              </a:defRPr>
            </a:lvl9pPr>
          </a:lstStyle>
          <a:p>
            <a:r>
              <a:rPr lang="fr-FR" altLang="fr-FR" sz="1400" dirty="0">
                <a:latin typeface="Arial" panose="020B0604020202020204" pitchFamily="34" charset="0"/>
                <a:cs typeface="Arial" panose="020B0604020202020204" pitchFamily="34" charset="0"/>
              </a:rPr>
              <a:t>Source : </a:t>
            </a:r>
          </a:p>
          <a:p>
            <a:r>
              <a:rPr lang="fr-FR" altLang="fr-FR" sz="1400" dirty="0">
                <a:latin typeface="Arial" panose="020B0604020202020204" pitchFamily="34" charset="0"/>
                <a:cs typeface="Arial" panose="020B0604020202020204" pitchFamily="34" charset="0"/>
              </a:rPr>
              <a:t>service cartographique de l’IRD </a:t>
            </a:r>
          </a:p>
        </p:txBody>
      </p:sp>
    </p:spTree>
    <p:extLst>
      <p:ext uri="{BB962C8B-B14F-4D97-AF65-F5344CB8AC3E}">
        <p14:creationId xmlns:p14="http://schemas.microsoft.com/office/powerpoint/2010/main" val="3508155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A3613B-092A-E04C-85FA-C183E37EFACD}"/>
              </a:ext>
            </a:extLst>
          </p:cNvPr>
          <p:cNvSpPr>
            <a:spLocks noGrp="1"/>
          </p:cNvSpPr>
          <p:nvPr>
            <p:ph type="title" idx="4294967295"/>
          </p:nvPr>
        </p:nvSpPr>
        <p:spPr>
          <a:xfrm>
            <a:off x="2299854" y="0"/>
            <a:ext cx="7592291" cy="722602"/>
          </a:xfrm>
        </p:spPr>
        <p:txBody>
          <a:bodyPr/>
          <a:lstStyle/>
          <a:p>
            <a:r>
              <a:rPr lang="fr-FR" dirty="0"/>
              <a:t>La Polynésie (aire géographique)</a:t>
            </a:r>
          </a:p>
        </p:txBody>
      </p:sp>
      <p:sp>
        <p:nvSpPr>
          <p:cNvPr id="6" name="ZoneTexte 6">
            <a:extLst>
              <a:ext uri="{FF2B5EF4-FFF2-40B4-BE49-F238E27FC236}">
                <a16:creationId xmlns:a16="http://schemas.microsoft.com/office/drawing/2014/main" id="{A93FC004-5A70-C048-BC80-08E0DB79075B}"/>
              </a:ext>
            </a:extLst>
          </p:cNvPr>
          <p:cNvSpPr txBox="1">
            <a:spLocks noChangeArrowheads="1"/>
          </p:cNvSpPr>
          <p:nvPr/>
        </p:nvSpPr>
        <p:spPr bwMode="auto">
          <a:xfrm>
            <a:off x="7824789" y="6092826"/>
            <a:ext cx="20136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Black" panose="020B0604020202020204" pitchFamily="34" charset="0"/>
                <a:ea typeface="ＭＳ Ｐゴシック" panose="020B0600070205080204" pitchFamily="34" charset="-128"/>
              </a:defRPr>
            </a:lvl1pPr>
            <a:lvl2pPr marL="742950" indent="-285750">
              <a:defRPr sz="2400">
                <a:solidFill>
                  <a:schemeClr val="tx1"/>
                </a:solidFill>
                <a:latin typeface="Arial Black" panose="020B0604020202020204" pitchFamily="34" charset="0"/>
                <a:ea typeface="ＭＳ Ｐゴシック" panose="020B0600070205080204" pitchFamily="34" charset="-128"/>
              </a:defRPr>
            </a:lvl2pPr>
            <a:lvl3pPr marL="1143000" indent="-228600">
              <a:defRPr sz="2400">
                <a:solidFill>
                  <a:schemeClr val="tx1"/>
                </a:solidFill>
                <a:latin typeface="Arial Black" panose="020B0604020202020204" pitchFamily="34" charset="0"/>
                <a:ea typeface="ＭＳ Ｐゴシック" panose="020B0600070205080204" pitchFamily="34" charset="-128"/>
              </a:defRPr>
            </a:lvl3pPr>
            <a:lvl4pPr marL="1600200" indent="-228600">
              <a:defRPr sz="2400">
                <a:solidFill>
                  <a:schemeClr val="tx1"/>
                </a:solidFill>
                <a:latin typeface="Arial Black" panose="020B0604020202020204" pitchFamily="34" charset="0"/>
                <a:ea typeface="ＭＳ Ｐゴシック" panose="020B0600070205080204" pitchFamily="34" charset="-128"/>
              </a:defRPr>
            </a:lvl4pPr>
            <a:lvl5pPr marL="2057400" indent="-228600">
              <a:defRPr sz="2400">
                <a:solidFill>
                  <a:schemeClr val="tx1"/>
                </a:solidFill>
                <a:latin typeface="Arial Black"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Black"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Black"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Black"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Black" panose="020B0604020202020204" pitchFamily="34" charset="0"/>
                <a:ea typeface="ＭＳ Ｐゴシック" panose="020B0600070205080204" pitchFamily="34" charset="-128"/>
              </a:defRPr>
            </a:lvl9pPr>
          </a:lstStyle>
          <a:p>
            <a:r>
              <a:rPr lang="fr-FR" altLang="fr-FR" sz="1400" dirty="0">
                <a:latin typeface="Arial" panose="020B0604020202020204" pitchFamily="34" charset="0"/>
                <a:cs typeface="Arial" panose="020B0604020202020204" pitchFamily="34" charset="0"/>
              </a:rPr>
              <a:t>François, 2018, p. 277 </a:t>
            </a:r>
            <a:endParaRPr lang="en-US" altLang="fr-FR" sz="1400" dirty="0">
              <a:latin typeface="Arial" panose="020B0604020202020204" pitchFamily="34" charset="0"/>
              <a:cs typeface="Arial" panose="020B0604020202020204" pitchFamily="34" charset="0"/>
            </a:endParaRPr>
          </a:p>
        </p:txBody>
      </p:sp>
      <p:pic>
        <p:nvPicPr>
          <p:cNvPr id="11" name="Image 10">
            <a:extLst>
              <a:ext uri="{FF2B5EF4-FFF2-40B4-BE49-F238E27FC236}">
                <a16:creationId xmlns:a16="http://schemas.microsoft.com/office/drawing/2014/main" id="{6D21ACC8-7C0D-9A41-9D7A-C2CFA63EC6DD}"/>
              </a:ext>
            </a:extLst>
          </p:cNvPr>
          <p:cNvPicPr>
            <a:picLocks noChangeAspect="1"/>
          </p:cNvPicPr>
          <p:nvPr/>
        </p:nvPicPr>
        <p:blipFill>
          <a:blip r:embed="rId2"/>
          <a:stretch>
            <a:fillRect/>
          </a:stretch>
        </p:blipFill>
        <p:spPr>
          <a:xfrm>
            <a:off x="692150" y="663290"/>
            <a:ext cx="10807700" cy="5753100"/>
          </a:xfrm>
          <a:prstGeom prst="rect">
            <a:avLst/>
          </a:prstGeom>
        </p:spPr>
      </p:pic>
      <p:sp>
        <p:nvSpPr>
          <p:cNvPr id="12" name="ZoneTexte 11">
            <a:extLst>
              <a:ext uri="{FF2B5EF4-FFF2-40B4-BE49-F238E27FC236}">
                <a16:creationId xmlns:a16="http://schemas.microsoft.com/office/drawing/2014/main" id="{44F9495B-8047-EE44-9D01-4953F179AA8A}"/>
              </a:ext>
            </a:extLst>
          </p:cNvPr>
          <p:cNvSpPr txBox="1"/>
          <p:nvPr/>
        </p:nvSpPr>
        <p:spPr>
          <a:xfrm>
            <a:off x="2050474" y="6400603"/>
            <a:ext cx="8267007" cy="369332"/>
          </a:xfrm>
          <a:prstGeom prst="rect">
            <a:avLst/>
          </a:prstGeom>
          <a:noFill/>
        </p:spPr>
        <p:txBody>
          <a:bodyPr wrap="none" rtlCol="0">
            <a:spAutoFit/>
          </a:bodyPr>
          <a:lstStyle/>
          <a:p>
            <a:r>
              <a:rPr lang="fr-FR" dirty="0"/>
              <a:t>Source : François, 2018, p. 277 [© ANU </a:t>
            </a:r>
            <a:r>
              <a:rPr lang="fr-FR" dirty="0" err="1"/>
              <a:t>College</a:t>
            </a:r>
            <a:r>
              <a:rPr lang="fr-FR" dirty="0"/>
              <a:t> of Asia and the Pacific, </a:t>
            </a:r>
            <a:r>
              <a:rPr lang="fr-FR" dirty="0" err="1"/>
              <a:t>CartoGIS</a:t>
            </a:r>
            <a:r>
              <a:rPr lang="fr-FR" dirty="0"/>
              <a:t>, 2017]</a:t>
            </a:r>
          </a:p>
        </p:txBody>
      </p:sp>
      <p:sp>
        <p:nvSpPr>
          <p:cNvPr id="14" name="Forme libre 13">
            <a:extLst>
              <a:ext uri="{FF2B5EF4-FFF2-40B4-BE49-F238E27FC236}">
                <a16:creationId xmlns:a16="http://schemas.microsoft.com/office/drawing/2014/main" id="{40722260-A693-C841-A280-055AF0D79BE8}"/>
              </a:ext>
            </a:extLst>
          </p:cNvPr>
          <p:cNvSpPr/>
          <p:nvPr/>
        </p:nvSpPr>
        <p:spPr>
          <a:xfrm>
            <a:off x="6337300" y="3073400"/>
            <a:ext cx="1485900" cy="1397000"/>
          </a:xfrm>
          <a:custGeom>
            <a:avLst/>
            <a:gdLst>
              <a:gd name="connsiteX0" fmla="*/ 0 w 1485900"/>
              <a:gd name="connsiteY0" fmla="*/ 1346200 h 1397000"/>
              <a:gd name="connsiteX1" fmla="*/ 850900 w 1485900"/>
              <a:gd name="connsiteY1" fmla="*/ 1397000 h 1397000"/>
              <a:gd name="connsiteX2" fmla="*/ 1371600 w 1485900"/>
              <a:gd name="connsiteY2" fmla="*/ 1257300 h 1397000"/>
              <a:gd name="connsiteX3" fmla="*/ 1384300 w 1485900"/>
              <a:gd name="connsiteY3" fmla="*/ 431800 h 1397000"/>
              <a:gd name="connsiteX4" fmla="*/ 1485900 w 1485900"/>
              <a:gd name="connsiteY4" fmla="*/ 0 h 1397000"/>
              <a:gd name="connsiteX5" fmla="*/ 939800 w 1485900"/>
              <a:gd name="connsiteY5" fmla="*/ 12700 h 1397000"/>
              <a:gd name="connsiteX6" fmla="*/ 787400 w 1485900"/>
              <a:gd name="connsiteY6" fmla="*/ 342900 h 1397000"/>
              <a:gd name="connsiteX7" fmla="*/ 0 w 1485900"/>
              <a:gd name="connsiteY7" fmla="*/ 444500 h 1397000"/>
              <a:gd name="connsiteX8" fmla="*/ 0 w 1485900"/>
              <a:gd name="connsiteY8" fmla="*/ 1346200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900" h="1397000">
                <a:moveTo>
                  <a:pt x="0" y="1346200"/>
                </a:moveTo>
                <a:lnTo>
                  <a:pt x="850900" y="1397000"/>
                </a:lnTo>
                <a:lnTo>
                  <a:pt x="1371600" y="1257300"/>
                </a:lnTo>
                <a:lnTo>
                  <a:pt x="1384300" y="431800"/>
                </a:lnTo>
                <a:lnTo>
                  <a:pt x="1485900" y="0"/>
                </a:lnTo>
                <a:lnTo>
                  <a:pt x="939800" y="12700"/>
                </a:lnTo>
                <a:lnTo>
                  <a:pt x="787400" y="342900"/>
                </a:lnTo>
                <a:lnTo>
                  <a:pt x="0" y="444500"/>
                </a:lnTo>
                <a:lnTo>
                  <a:pt x="0" y="134620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05411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88023B2-ACEB-0B42-96B1-1ADE98FF4FA6}"/>
              </a:ext>
            </a:extLst>
          </p:cNvPr>
          <p:cNvPicPr>
            <a:picLocks noChangeAspect="1"/>
          </p:cNvPicPr>
          <p:nvPr/>
        </p:nvPicPr>
        <p:blipFill rotWithShape="1">
          <a:blip r:embed="rId2"/>
          <a:srcRect t="22" b="1643"/>
          <a:stretch/>
        </p:blipFill>
        <p:spPr>
          <a:xfrm>
            <a:off x="3092450" y="127000"/>
            <a:ext cx="8509333" cy="6196527"/>
          </a:xfrm>
          <a:prstGeom prst="rect">
            <a:avLst/>
          </a:prstGeom>
        </p:spPr>
      </p:pic>
      <p:sp>
        <p:nvSpPr>
          <p:cNvPr id="3" name="ZoneTexte 2">
            <a:extLst>
              <a:ext uri="{FF2B5EF4-FFF2-40B4-BE49-F238E27FC236}">
                <a16:creationId xmlns:a16="http://schemas.microsoft.com/office/drawing/2014/main" id="{99795378-5E53-1A4F-8398-3120AE1DFEE5}"/>
              </a:ext>
            </a:extLst>
          </p:cNvPr>
          <p:cNvSpPr txBox="1"/>
          <p:nvPr/>
        </p:nvSpPr>
        <p:spPr>
          <a:xfrm>
            <a:off x="342900" y="2221555"/>
            <a:ext cx="2396810" cy="1200329"/>
          </a:xfrm>
          <a:prstGeom prst="rect">
            <a:avLst/>
          </a:prstGeom>
          <a:noFill/>
        </p:spPr>
        <p:txBody>
          <a:bodyPr wrap="none" rtlCol="0">
            <a:spAutoFit/>
          </a:bodyPr>
          <a:lstStyle/>
          <a:p>
            <a:r>
              <a:rPr lang="fr-FR" altLang="fr-FR" sz="3600" dirty="0">
                <a:ea typeface="ＭＳ Ｐゴシック" panose="020B0600070205080204" pitchFamily="34" charset="-128"/>
              </a:rPr>
              <a:t>Les </a:t>
            </a:r>
            <a:r>
              <a:rPr lang="fr-FR" altLang="fr-FR" sz="3600" i="1" dirty="0" err="1">
                <a:ea typeface="ＭＳ Ｐゴシック" panose="020B0600070205080204" pitchFamily="34" charset="-128"/>
              </a:rPr>
              <a:t>outliers</a:t>
            </a:r>
            <a:r>
              <a:rPr lang="fr-FR" altLang="fr-FR" sz="3600" dirty="0">
                <a:ea typeface="ＭＳ Ｐゴシック" panose="020B0600070205080204" pitchFamily="34" charset="-128"/>
              </a:rPr>
              <a:t> </a:t>
            </a:r>
          </a:p>
          <a:p>
            <a:r>
              <a:rPr lang="fr-FR" altLang="fr-FR" sz="3600" dirty="0">
                <a:ea typeface="ＭＳ Ｐゴシック" panose="020B0600070205080204" pitchFamily="34" charset="-128"/>
              </a:rPr>
              <a:t>polynésiens</a:t>
            </a:r>
            <a:endParaRPr lang="fr-FR" sz="3600" dirty="0"/>
          </a:p>
        </p:txBody>
      </p:sp>
      <p:sp>
        <p:nvSpPr>
          <p:cNvPr id="4" name="ZoneTexte 3">
            <a:extLst>
              <a:ext uri="{FF2B5EF4-FFF2-40B4-BE49-F238E27FC236}">
                <a16:creationId xmlns:a16="http://schemas.microsoft.com/office/drawing/2014/main" id="{B918B72D-2AFC-B342-AC5B-763088F49073}"/>
              </a:ext>
            </a:extLst>
          </p:cNvPr>
          <p:cNvSpPr txBox="1"/>
          <p:nvPr/>
        </p:nvSpPr>
        <p:spPr>
          <a:xfrm>
            <a:off x="1242339" y="6427113"/>
            <a:ext cx="10359444" cy="261610"/>
          </a:xfrm>
          <a:prstGeom prst="rect">
            <a:avLst/>
          </a:prstGeom>
          <a:noFill/>
        </p:spPr>
        <p:txBody>
          <a:bodyPr wrap="square" rtlCol="0">
            <a:spAutoFit/>
          </a:bodyPr>
          <a:lstStyle/>
          <a:p>
            <a:r>
              <a:rPr lang="fr-FR" sz="1100" dirty="0"/>
              <a:t>Source : Salisbury, K. et François, A. 2017. “The </a:t>
            </a:r>
            <a:r>
              <a:rPr lang="fr-FR" sz="1100" dirty="0" err="1"/>
              <a:t>genealogical</a:t>
            </a:r>
            <a:r>
              <a:rPr lang="fr-FR" sz="1100" dirty="0"/>
              <a:t> </a:t>
            </a:r>
            <a:r>
              <a:rPr lang="fr-FR" sz="1100" dirty="0" err="1"/>
              <a:t>relationships</a:t>
            </a:r>
            <a:r>
              <a:rPr lang="fr-FR" sz="1100" dirty="0"/>
              <a:t> of the </a:t>
            </a:r>
            <a:r>
              <a:rPr lang="fr-FR" sz="1100" dirty="0" err="1"/>
              <a:t>Samoic</a:t>
            </a:r>
            <a:r>
              <a:rPr lang="fr-FR" sz="1100" dirty="0"/>
              <a:t> </a:t>
            </a:r>
            <a:r>
              <a:rPr lang="fr-FR" sz="1100" dirty="0" err="1"/>
              <a:t>Outlier</a:t>
            </a:r>
            <a:r>
              <a:rPr lang="fr-FR" sz="1100" dirty="0"/>
              <a:t> </a:t>
            </a:r>
            <a:r>
              <a:rPr lang="fr-FR" sz="1100" dirty="0" err="1"/>
              <a:t>languages</a:t>
            </a:r>
            <a:r>
              <a:rPr lang="fr-FR" sz="1100" dirty="0"/>
              <a:t> of </a:t>
            </a:r>
            <a:r>
              <a:rPr lang="fr-FR" sz="1100" dirty="0" err="1"/>
              <a:t>Polynesia</a:t>
            </a:r>
            <a:r>
              <a:rPr lang="fr-FR" sz="1100" dirty="0"/>
              <a:t>: An </a:t>
            </a:r>
            <a:r>
              <a:rPr lang="fr-FR" sz="1100" dirty="0" err="1"/>
              <a:t>analysis</a:t>
            </a:r>
            <a:r>
              <a:rPr lang="fr-FR" sz="1100" dirty="0"/>
              <a:t> </a:t>
            </a:r>
            <a:r>
              <a:rPr lang="fr-FR" sz="1100" dirty="0" err="1"/>
              <a:t>using</a:t>
            </a:r>
            <a:r>
              <a:rPr lang="fr-FR" sz="1100" dirty="0"/>
              <a:t> </a:t>
            </a:r>
            <a:r>
              <a:rPr lang="fr-FR" sz="1100" dirty="0" err="1"/>
              <a:t>Historical</a:t>
            </a:r>
            <a:r>
              <a:rPr lang="fr-FR" sz="1100" dirty="0"/>
              <a:t> </a:t>
            </a:r>
            <a:r>
              <a:rPr lang="fr-FR" sz="1100" dirty="0" err="1"/>
              <a:t>Glottometry</a:t>
            </a:r>
            <a:r>
              <a:rPr lang="fr-FR" sz="1100" dirty="0"/>
              <a:t>”. COOL 10. Honiara.</a:t>
            </a:r>
          </a:p>
        </p:txBody>
      </p:sp>
    </p:spTree>
    <p:extLst>
      <p:ext uri="{BB962C8B-B14F-4D97-AF65-F5344CB8AC3E}">
        <p14:creationId xmlns:p14="http://schemas.microsoft.com/office/powerpoint/2010/main" val="3289971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re 3">
            <a:extLst>
              <a:ext uri="{FF2B5EF4-FFF2-40B4-BE49-F238E27FC236}">
                <a16:creationId xmlns:a16="http://schemas.microsoft.com/office/drawing/2014/main" id="{BEF74320-7D06-ED4B-92A1-4F06DF890138}"/>
              </a:ext>
            </a:extLst>
          </p:cNvPr>
          <p:cNvSpPr>
            <a:spLocks noGrp="1"/>
          </p:cNvSpPr>
          <p:nvPr>
            <p:ph type="title"/>
          </p:nvPr>
        </p:nvSpPr>
        <p:spPr/>
        <p:txBody>
          <a:bodyPr/>
          <a:lstStyle/>
          <a:p>
            <a:pPr eaLnBrk="1" hangingPunct="1"/>
            <a:r>
              <a:rPr lang="fr-FR" altLang="fr-FR" dirty="0">
                <a:ea typeface="ＭＳ Ｐゴシック" panose="020B0600070205080204" pitchFamily="34" charset="-128"/>
              </a:rPr>
              <a:t>Questions de terminologie</a:t>
            </a:r>
          </a:p>
        </p:txBody>
      </p:sp>
      <p:sp>
        <p:nvSpPr>
          <p:cNvPr id="3" name="Espace réservé du contenu 2">
            <a:extLst>
              <a:ext uri="{FF2B5EF4-FFF2-40B4-BE49-F238E27FC236}">
                <a16:creationId xmlns:a16="http://schemas.microsoft.com/office/drawing/2014/main" id="{9482655C-95F3-9A42-80D0-33BDBE3A20E2}"/>
              </a:ext>
            </a:extLst>
          </p:cNvPr>
          <p:cNvSpPr>
            <a:spLocks noGrp="1"/>
          </p:cNvSpPr>
          <p:nvPr>
            <p:ph idx="1"/>
          </p:nvPr>
        </p:nvSpPr>
        <p:spPr/>
        <p:txBody>
          <a:bodyPr>
            <a:normAutofit/>
          </a:bodyPr>
          <a:lstStyle/>
          <a:p>
            <a:pPr eaLnBrk="1" hangingPunct="1"/>
            <a:r>
              <a:rPr lang="fr-FR" altLang="fr-FR" sz="2800" dirty="0">
                <a:ea typeface="ＭＳ Ｐゴシック" panose="020B0600070205080204" pitchFamily="34" charset="-128"/>
              </a:rPr>
              <a:t>La Polynésie française</a:t>
            </a:r>
          </a:p>
          <a:p>
            <a:pPr lvl="1"/>
            <a:r>
              <a:rPr lang="fr-FR" altLang="fr-FR" sz="2600" dirty="0">
                <a:ea typeface="ＭＳ Ｐゴシック" panose="020B0600070205080204" pitchFamily="34" charset="-128"/>
              </a:rPr>
              <a:t>Collectivité d’outremer française</a:t>
            </a:r>
          </a:p>
          <a:p>
            <a:pPr eaLnBrk="1" hangingPunct="1"/>
            <a:r>
              <a:rPr lang="fr-FR" altLang="fr-FR" sz="2800" dirty="0">
                <a:ea typeface="ＭＳ Ｐゴシック" panose="020B0600070205080204" pitchFamily="34" charset="-128"/>
              </a:rPr>
              <a:t>La Polynésie :</a:t>
            </a:r>
          </a:p>
          <a:p>
            <a:pPr lvl="1" eaLnBrk="1" hangingPunct="1"/>
            <a:r>
              <a:rPr lang="fr-FR" altLang="fr-FR" sz="2400" dirty="0">
                <a:ea typeface="ＭＳ Ｐゴシック" panose="020B0600070205080204" pitchFamily="34" charset="-128"/>
              </a:rPr>
              <a:t>Espace géographique et ethnolinguistique qui s’inscrit, </a:t>
            </a:r>
            <a:r>
              <a:rPr lang="fr-FR" altLang="fr-FR" sz="2400" i="1" dirty="0">
                <a:ea typeface="ＭＳ Ｐゴシック" panose="020B0600070205080204" pitchFamily="34" charset="-128"/>
              </a:rPr>
              <a:t>grosso modo</a:t>
            </a:r>
            <a:r>
              <a:rPr lang="fr-FR" altLang="fr-FR" sz="2400" dirty="0">
                <a:ea typeface="ＭＳ Ｐゴシック" panose="020B0600070205080204" pitchFamily="34" charset="-128"/>
              </a:rPr>
              <a:t>, dans un triangle dont les trois sommets sont Hawaii, la Nouvelle-Zélande et l’</a:t>
            </a:r>
            <a:r>
              <a:rPr lang="fr-FR" altLang="ja-JP" sz="2400" dirty="0">
                <a:ea typeface="ＭＳ Ｐゴシック" panose="020B0600070205080204" pitchFamily="34" charset="-128"/>
              </a:rPr>
              <a:t>île de Pâques</a:t>
            </a:r>
          </a:p>
          <a:p>
            <a:pPr eaLnBrk="1" hangingPunct="1"/>
            <a:r>
              <a:rPr lang="fr-FR" altLang="fr-FR" sz="2800" dirty="0">
                <a:ea typeface="ＭＳ Ｐゴシック" panose="020B0600070205080204" pitchFamily="34" charset="-128"/>
              </a:rPr>
              <a:t>Les langues polynésiennes (~40) :</a:t>
            </a:r>
          </a:p>
          <a:p>
            <a:pPr lvl="1" eaLnBrk="1" hangingPunct="1"/>
            <a:r>
              <a:rPr lang="fr-FR" altLang="fr-FR" sz="2400" dirty="0">
                <a:ea typeface="ＭＳ Ｐゴシック" panose="020B0600070205080204" pitchFamily="34" charset="-128"/>
              </a:rPr>
              <a:t>Langues autochtones parlées dans le « triangle » polynésien (~ 22) + les </a:t>
            </a:r>
            <a:r>
              <a:rPr lang="fr-FR" altLang="fr-FR" sz="2400" i="1" dirty="0" err="1">
                <a:ea typeface="ＭＳ Ｐゴシック" panose="020B0600070205080204" pitchFamily="34" charset="-128"/>
              </a:rPr>
              <a:t>outliers</a:t>
            </a:r>
            <a:r>
              <a:rPr lang="fr-FR" altLang="fr-FR" sz="2400" i="1" dirty="0">
                <a:ea typeface="ＭＳ Ｐゴシック" panose="020B0600070205080204" pitchFamily="34" charset="-128"/>
              </a:rPr>
              <a:t> </a:t>
            </a:r>
            <a:r>
              <a:rPr lang="fr-FR" altLang="fr-FR" sz="2400" dirty="0">
                <a:ea typeface="ＭＳ Ｐゴシック" panose="020B0600070205080204" pitchFamily="34" charset="-128"/>
              </a:rPr>
              <a:t>polynésiens (~ 18) parlées en « Mélanésie » et en « Micronésie »</a:t>
            </a:r>
          </a:p>
          <a:p>
            <a:pPr eaLnBrk="1" hangingPunct="1"/>
            <a:r>
              <a:rPr lang="fr-FR" altLang="fr-FR" sz="2800" dirty="0">
                <a:ea typeface="ＭＳ Ｐゴシック" panose="020B0600070205080204" pitchFamily="34" charset="-128"/>
                <a:hlinkClick r:id="rId2"/>
              </a:rPr>
              <a:t>https://www.ethnologue.com/subgroups/polynesian</a:t>
            </a:r>
            <a:endParaRPr lang="fr-FR" altLang="fr-FR" sz="2800" dirty="0">
              <a:ea typeface="ＭＳ Ｐゴシック" panose="020B0600070205080204" pitchFamily="34" charset="-128"/>
            </a:endParaRPr>
          </a:p>
        </p:txBody>
      </p:sp>
    </p:spTree>
    <p:extLst>
      <p:ext uri="{BB962C8B-B14F-4D97-AF65-F5344CB8AC3E}">
        <p14:creationId xmlns:p14="http://schemas.microsoft.com/office/powerpoint/2010/main" val="232272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groupe des langues polynésiennes</a:t>
            </a:r>
          </a:p>
        </p:txBody>
      </p:sp>
      <p:sp>
        <p:nvSpPr>
          <p:cNvPr id="4" name="ZoneTexte 3"/>
          <p:cNvSpPr txBox="1"/>
          <p:nvPr/>
        </p:nvSpPr>
        <p:spPr>
          <a:xfrm>
            <a:off x="6256040" y="2258496"/>
            <a:ext cx="3986989" cy="461665"/>
          </a:xfrm>
          <a:prstGeom prst="rect">
            <a:avLst/>
          </a:prstGeom>
          <a:noFill/>
        </p:spPr>
        <p:txBody>
          <a:bodyPr wrap="none" rtlCol="0">
            <a:spAutoFit/>
          </a:bodyPr>
          <a:lstStyle/>
          <a:p>
            <a:r>
              <a:rPr lang="fr-FR" sz="2400" dirty="0">
                <a:solidFill>
                  <a:schemeClr val="accent1"/>
                </a:solidFill>
                <a:latin typeface="Arial"/>
                <a:cs typeface="Arial"/>
              </a:rPr>
              <a:t>étymon</a:t>
            </a:r>
            <a:r>
              <a:rPr lang="fr-FR" sz="2400" dirty="0">
                <a:solidFill>
                  <a:srgbClr val="61674F"/>
                </a:solidFill>
                <a:latin typeface="Arial"/>
                <a:cs typeface="Arial"/>
              </a:rPr>
              <a:t> dans la protolangue</a:t>
            </a:r>
          </a:p>
        </p:txBody>
      </p:sp>
      <p:sp>
        <p:nvSpPr>
          <p:cNvPr id="6" name="ZoneTexte 5"/>
          <p:cNvSpPr txBox="1"/>
          <p:nvPr/>
        </p:nvSpPr>
        <p:spPr>
          <a:xfrm>
            <a:off x="2184093" y="2078713"/>
            <a:ext cx="3623505" cy="707886"/>
          </a:xfrm>
          <a:prstGeom prst="rect">
            <a:avLst/>
          </a:prstGeom>
          <a:noFill/>
        </p:spPr>
        <p:txBody>
          <a:bodyPr wrap="none" rtlCol="0">
            <a:spAutoFit/>
          </a:bodyPr>
          <a:lstStyle/>
          <a:p>
            <a:r>
              <a:rPr lang="fr-FR" sz="2400" dirty="0" err="1">
                <a:solidFill>
                  <a:schemeClr val="bg2">
                    <a:lumMod val="75000"/>
                  </a:schemeClr>
                </a:solidFill>
                <a:latin typeface="Arial"/>
                <a:cs typeface="Arial"/>
              </a:rPr>
              <a:t>protopolynésien</a:t>
            </a:r>
            <a:r>
              <a:rPr lang="fr-FR" sz="4000" dirty="0">
                <a:solidFill>
                  <a:schemeClr val="bg2">
                    <a:lumMod val="75000"/>
                  </a:schemeClr>
                </a:solidFill>
                <a:latin typeface="Arial"/>
                <a:cs typeface="Arial"/>
              </a:rPr>
              <a:t> </a:t>
            </a:r>
            <a:r>
              <a:rPr lang="fr-FR" sz="4000" dirty="0">
                <a:latin typeface="Arial"/>
                <a:cs typeface="Arial"/>
              </a:rPr>
              <a:t>*</a:t>
            </a:r>
            <a:r>
              <a:rPr lang="fr-FR" sz="4000" dirty="0" err="1">
                <a:latin typeface="Arial"/>
                <a:cs typeface="Arial"/>
              </a:rPr>
              <a:t>laŋi</a:t>
            </a:r>
            <a:endParaRPr lang="fr-FR" sz="4000" dirty="0">
              <a:latin typeface="Arial"/>
              <a:cs typeface="Arial"/>
            </a:endParaRPr>
          </a:p>
        </p:txBody>
      </p:sp>
      <p:sp>
        <p:nvSpPr>
          <p:cNvPr id="9" name="ZoneTexte 8"/>
          <p:cNvSpPr txBox="1"/>
          <p:nvPr/>
        </p:nvSpPr>
        <p:spPr>
          <a:xfrm>
            <a:off x="1883267" y="4472363"/>
            <a:ext cx="7302997" cy="800219"/>
          </a:xfrm>
          <a:prstGeom prst="rect">
            <a:avLst/>
          </a:prstGeom>
          <a:noFill/>
        </p:spPr>
        <p:txBody>
          <a:bodyPr wrap="square" rtlCol="0">
            <a:spAutoFit/>
          </a:bodyPr>
          <a:lstStyle/>
          <a:p>
            <a:pPr>
              <a:tabLst>
                <a:tab pos="717550" algn="l"/>
                <a:tab pos="1516063" algn="l"/>
                <a:tab pos="2232025" algn="l"/>
                <a:tab pos="3052763" algn="l"/>
                <a:tab pos="3768725" algn="l"/>
                <a:tab pos="4486275" algn="l"/>
                <a:tab pos="5284788" algn="l"/>
                <a:tab pos="6103938" algn="l"/>
              </a:tabLst>
            </a:pPr>
            <a:r>
              <a:rPr lang="fr-FR" sz="2800" dirty="0" err="1">
                <a:latin typeface="Arial"/>
                <a:cs typeface="Arial"/>
              </a:rPr>
              <a:t>laŋi</a:t>
            </a:r>
            <a:r>
              <a:rPr lang="fr-FR" sz="2800" dirty="0">
                <a:latin typeface="Arial"/>
                <a:cs typeface="Arial"/>
              </a:rPr>
              <a:t>	</a:t>
            </a:r>
            <a:r>
              <a:rPr lang="fr-FR" sz="2800" dirty="0" err="1">
                <a:latin typeface="Arial"/>
                <a:cs typeface="Arial"/>
              </a:rPr>
              <a:t>raŋi</a:t>
            </a:r>
            <a:r>
              <a:rPr lang="fr-FR" sz="2800" dirty="0">
                <a:latin typeface="Arial"/>
                <a:cs typeface="Arial"/>
              </a:rPr>
              <a:t>	</a:t>
            </a:r>
            <a:r>
              <a:rPr lang="fr-FR" sz="2800" dirty="0" err="1">
                <a:latin typeface="Arial"/>
                <a:cs typeface="Arial"/>
              </a:rPr>
              <a:t>ra‘i</a:t>
            </a:r>
            <a:r>
              <a:rPr lang="fr-FR" sz="2800" dirty="0">
                <a:latin typeface="Arial"/>
                <a:cs typeface="Arial"/>
              </a:rPr>
              <a:t>			‘</a:t>
            </a:r>
            <a:r>
              <a:rPr lang="fr-FR" sz="2800" dirty="0" err="1">
                <a:latin typeface="Arial"/>
                <a:cs typeface="Arial"/>
              </a:rPr>
              <a:t>ani</a:t>
            </a:r>
            <a:r>
              <a:rPr lang="fr-FR" sz="2800" dirty="0">
                <a:latin typeface="Arial"/>
                <a:cs typeface="Arial"/>
              </a:rPr>
              <a:t>			</a:t>
            </a:r>
            <a:r>
              <a:rPr lang="fr-FR" sz="2800" dirty="0" err="1">
                <a:latin typeface="Arial"/>
                <a:cs typeface="Arial"/>
              </a:rPr>
              <a:t>raŋi</a:t>
            </a:r>
            <a:endParaRPr lang="fr-FR" sz="2800" dirty="0">
              <a:latin typeface="Arial"/>
              <a:cs typeface="Arial"/>
            </a:endParaRPr>
          </a:p>
          <a:p>
            <a:pPr>
              <a:tabLst>
                <a:tab pos="717550" algn="l"/>
                <a:tab pos="1516063" algn="l"/>
                <a:tab pos="2232025" algn="l"/>
                <a:tab pos="3052763" algn="l"/>
                <a:tab pos="3768725" algn="l"/>
                <a:tab pos="4486275" algn="l"/>
                <a:tab pos="5284788" algn="l"/>
                <a:tab pos="6103938" algn="l"/>
              </a:tabLst>
            </a:pPr>
            <a:r>
              <a:rPr lang="fr-FR" dirty="0" err="1">
                <a:solidFill>
                  <a:srgbClr val="919978"/>
                </a:solidFill>
                <a:latin typeface="Arial"/>
                <a:cs typeface="Arial"/>
              </a:rPr>
              <a:t>sam</a:t>
            </a:r>
            <a:r>
              <a:rPr lang="fr-FR" dirty="0">
                <a:solidFill>
                  <a:srgbClr val="919978"/>
                </a:solidFill>
                <a:latin typeface="Arial"/>
                <a:cs typeface="Arial"/>
              </a:rPr>
              <a:t>	</a:t>
            </a:r>
            <a:r>
              <a:rPr lang="fr-FR" dirty="0" err="1">
                <a:solidFill>
                  <a:srgbClr val="919978"/>
                </a:solidFill>
                <a:latin typeface="Arial"/>
                <a:cs typeface="Arial"/>
              </a:rPr>
              <a:t>rar</a:t>
            </a:r>
            <a:r>
              <a:rPr lang="fr-FR" dirty="0">
                <a:solidFill>
                  <a:srgbClr val="919978"/>
                </a:solidFill>
                <a:latin typeface="Arial"/>
                <a:cs typeface="Arial"/>
              </a:rPr>
              <a:t>	</a:t>
            </a:r>
            <a:r>
              <a:rPr lang="fr-FR" dirty="0" err="1">
                <a:solidFill>
                  <a:srgbClr val="919978"/>
                </a:solidFill>
                <a:latin typeface="Arial"/>
                <a:cs typeface="Arial"/>
              </a:rPr>
              <a:t>tah</a:t>
            </a:r>
            <a:r>
              <a:rPr lang="fr-FR" dirty="0">
                <a:solidFill>
                  <a:srgbClr val="919978"/>
                </a:solidFill>
                <a:latin typeface="Arial"/>
                <a:cs typeface="Arial"/>
              </a:rPr>
              <a:t>			</a:t>
            </a:r>
            <a:r>
              <a:rPr lang="fr-FR" dirty="0" err="1">
                <a:solidFill>
                  <a:srgbClr val="919978"/>
                </a:solidFill>
                <a:latin typeface="Arial"/>
                <a:cs typeface="Arial"/>
              </a:rPr>
              <a:t>mqS</a:t>
            </a:r>
            <a:r>
              <a:rPr lang="fr-FR" dirty="0">
                <a:solidFill>
                  <a:srgbClr val="919978"/>
                </a:solidFill>
                <a:latin typeface="Arial"/>
                <a:cs typeface="Arial"/>
              </a:rPr>
              <a:t>			mao</a:t>
            </a:r>
          </a:p>
        </p:txBody>
      </p:sp>
      <p:cxnSp>
        <p:nvCxnSpPr>
          <p:cNvPr id="17" name="Connecteur droit 16"/>
          <p:cNvCxnSpPr/>
          <p:nvPr/>
        </p:nvCxnSpPr>
        <p:spPr>
          <a:xfrm flipH="1">
            <a:off x="2400136" y="2883332"/>
            <a:ext cx="2613443" cy="1589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H="1">
            <a:off x="3183287" y="2883332"/>
            <a:ext cx="1830293" cy="1589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H="1">
            <a:off x="3777352" y="2883332"/>
            <a:ext cx="1236226" cy="1589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a:off x="5013578" y="2883332"/>
            <a:ext cx="177240" cy="1589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a:off x="5013578" y="2883332"/>
            <a:ext cx="897354" cy="1589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Connecteur droit 31"/>
          <p:cNvCxnSpPr/>
          <p:nvPr/>
        </p:nvCxnSpPr>
        <p:spPr>
          <a:xfrm>
            <a:off x="5013578" y="2883332"/>
            <a:ext cx="1426826" cy="1589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Connecteur droit 34"/>
          <p:cNvCxnSpPr/>
          <p:nvPr/>
        </p:nvCxnSpPr>
        <p:spPr>
          <a:xfrm>
            <a:off x="5013578" y="2883332"/>
            <a:ext cx="2307682" cy="1589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a:off x="5020265" y="2883332"/>
            <a:ext cx="3038456" cy="1589030"/>
          </a:xfrm>
          <a:prstGeom prst="line">
            <a:avLst/>
          </a:prstGeom>
        </p:spPr>
        <p:style>
          <a:lnRef idx="2">
            <a:schemeClr val="accent1"/>
          </a:lnRef>
          <a:fillRef idx="0">
            <a:schemeClr val="accent1"/>
          </a:fillRef>
          <a:effectRef idx="1">
            <a:schemeClr val="accent1"/>
          </a:effectRef>
          <a:fontRef idx="minor">
            <a:schemeClr val="tx1"/>
          </a:fontRef>
        </p:style>
      </p:cxnSp>
      <p:sp>
        <p:nvSpPr>
          <p:cNvPr id="43" name="ZoneTexte 42"/>
          <p:cNvSpPr txBox="1"/>
          <p:nvPr/>
        </p:nvSpPr>
        <p:spPr>
          <a:xfrm>
            <a:off x="9261653" y="4333226"/>
            <a:ext cx="1022786" cy="1200328"/>
          </a:xfrm>
          <a:prstGeom prst="rect">
            <a:avLst/>
          </a:prstGeom>
          <a:noFill/>
        </p:spPr>
        <p:txBody>
          <a:bodyPr wrap="none" rtlCol="0">
            <a:spAutoFit/>
          </a:bodyPr>
          <a:lstStyle/>
          <a:p>
            <a:pPr algn="ctr"/>
            <a:r>
              <a:rPr lang="fr-FR" sz="2400" dirty="0">
                <a:solidFill>
                  <a:schemeClr val="accent1"/>
                </a:solidFill>
                <a:latin typeface="Arial"/>
                <a:cs typeface="Arial"/>
              </a:rPr>
              <a:t>reflets</a:t>
            </a:r>
          </a:p>
          <a:p>
            <a:pPr algn="ctr"/>
            <a:r>
              <a:rPr lang="fr-FR" sz="2400" dirty="0">
                <a:solidFill>
                  <a:srgbClr val="61674F"/>
                </a:solidFill>
                <a:latin typeface="Arial"/>
                <a:cs typeface="Arial"/>
              </a:rPr>
              <a:t>de </a:t>
            </a:r>
          </a:p>
          <a:p>
            <a:pPr algn="ctr"/>
            <a:r>
              <a:rPr lang="fr-FR" sz="2400" dirty="0">
                <a:solidFill>
                  <a:srgbClr val="61674F"/>
                </a:solidFill>
                <a:latin typeface="Arial"/>
                <a:cs typeface="Arial"/>
              </a:rPr>
              <a:t>*</a:t>
            </a:r>
            <a:r>
              <a:rPr lang="fr-FR" sz="2400" dirty="0" err="1">
                <a:solidFill>
                  <a:srgbClr val="61674F"/>
                </a:solidFill>
                <a:latin typeface="Arial"/>
                <a:cs typeface="Arial"/>
              </a:rPr>
              <a:t>laŋi</a:t>
            </a:r>
            <a:endParaRPr lang="fr-FR" sz="2400" dirty="0">
              <a:solidFill>
                <a:srgbClr val="61674F"/>
              </a:solidFill>
              <a:latin typeface="Arial"/>
              <a:cs typeface="Arial"/>
            </a:endParaRPr>
          </a:p>
        </p:txBody>
      </p:sp>
      <p:sp>
        <p:nvSpPr>
          <p:cNvPr id="45" name="ZoneTexte 44"/>
          <p:cNvSpPr txBox="1"/>
          <p:nvPr/>
        </p:nvSpPr>
        <p:spPr>
          <a:xfrm>
            <a:off x="3488295" y="5755383"/>
            <a:ext cx="4363695" cy="461665"/>
          </a:xfrm>
          <a:prstGeom prst="rect">
            <a:avLst/>
          </a:prstGeom>
          <a:noFill/>
        </p:spPr>
        <p:txBody>
          <a:bodyPr wrap="none" rtlCol="0">
            <a:spAutoFit/>
          </a:bodyPr>
          <a:lstStyle/>
          <a:p>
            <a:r>
              <a:rPr lang="fr-FR" sz="2400" dirty="0">
                <a:solidFill>
                  <a:schemeClr val="accent1"/>
                </a:solidFill>
                <a:latin typeface="Arial"/>
                <a:cs typeface="Arial"/>
              </a:rPr>
              <a:t>cognats</a:t>
            </a:r>
            <a:r>
              <a:rPr lang="fr-FR" sz="2400" dirty="0">
                <a:solidFill>
                  <a:srgbClr val="61674F"/>
                </a:solidFill>
                <a:latin typeface="Arial"/>
                <a:cs typeface="Arial"/>
              </a:rPr>
              <a:t> dans les langues filles</a:t>
            </a:r>
          </a:p>
        </p:txBody>
      </p:sp>
      <p:sp>
        <p:nvSpPr>
          <p:cNvPr id="46" name="Accolade fermante 45"/>
          <p:cNvSpPr/>
          <p:nvPr/>
        </p:nvSpPr>
        <p:spPr>
          <a:xfrm rot="5400000">
            <a:off x="5054499" y="2054018"/>
            <a:ext cx="566591" cy="695002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7" name="Accolade fermante 46"/>
          <p:cNvSpPr/>
          <p:nvPr/>
        </p:nvSpPr>
        <p:spPr>
          <a:xfrm>
            <a:off x="8894748" y="4534944"/>
            <a:ext cx="520530" cy="82073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24" name="Connecteur droit 23"/>
          <p:cNvCxnSpPr/>
          <p:nvPr/>
        </p:nvCxnSpPr>
        <p:spPr>
          <a:xfrm flipH="1">
            <a:off x="4525896" y="2883332"/>
            <a:ext cx="494371" cy="1589030"/>
          </a:xfrm>
          <a:prstGeom prst="line">
            <a:avLst/>
          </a:prstGeom>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1860536" y="4469612"/>
            <a:ext cx="7302997" cy="800219"/>
          </a:xfrm>
          <a:prstGeom prst="rect">
            <a:avLst/>
          </a:prstGeom>
          <a:noFill/>
        </p:spPr>
        <p:txBody>
          <a:bodyPr wrap="square" rtlCol="0">
            <a:spAutoFit/>
          </a:bodyPr>
          <a:lstStyle/>
          <a:p>
            <a:pPr>
              <a:tabLst>
                <a:tab pos="717550" algn="l"/>
                <a:tab pos="1516063" algn="l"/>
                <a:tab pos="2232025" algn="l"/>
                <a:tab pos="3052763" algn="l"/>
                <a:tab pos="3768725" algn="l"/>
                <a:tab pos="4486275" algn="l"/>
                <a:tab pos="5284788" algn="l"/>
                <a:tab pos="6186488" algn="l"/>
              </a:tabLst>
            </a:pPr>
            <a:r>
              <a:rPr lang="fr-FR" sz="2800" dirty="0">
                <a:latin typeface="Arial"/>
                <a:cs typeface="Arial"/>
              </a:rPr>
              <a:t>			</a:t>
            </a:r>
            <a:r>
              <a:rPr lang="fr-FR" sz="2800" dirty="0" err="1">
                <a:latin typeface="Arial"/>
                <a:cs typeface="Arial"/>
              </a:rPr>
              <a:t>raŋi</a:t>
            </a:r>
            <a:r>
              <a:rPr lang="fr-FR" sz="2800" dirty="0">
                <a:latin typeface="Arial"/>
                <a:cs typeface="Arial"/>
              </a:rPr>
              <a:t>	</a:t>
            </a:r>
            <a:r>
              <a:rPr lang="fr-FR" sz="2800" dirty="0" err="1">
                <a:latin typeface="Arial"/>
                <a:cs typeface="Arial"/>
              </a:rPr>
              <a:t>ga‘i</a:t>
            </a:r>
            <a:r>
              <a:rPr lang="fr-FR" sz="2800" dirty="0">
                <a:latin typeface="Arial"/>
                <a:cs typeface="Arial"/>
              </a:rPr>
              <a:t>		‘</a:t>
            </a:r>
            <a:r>
              <a:rPr lang="fr-FR" sz="2800" dirty="0" err="1">
                <a:latin typeface="Arial"/>
                <a:cs typeface="Arial"/>
              </a:rPr>
              <a:t>aki</a:t>
            </a:r>
            <a:r>
              <a:rPr lang="fr-FR" sz="2800" dirty="0">
                <a:latin typeface="Arial"/>
                <a:cs typeface="Arial"/>
              </a:rPr>
              <a:t>	</a:t>
            </a:r>
            <a:r>
              <a:rPr lang="fr-FR" sz="2800" dirty="0" err="1">
                <a:latin typeface="Arial"/>
                <a:cs typeface="Arial"/>
              </a:rPr>
              <a:t>lani</a:t>
            </a:r>
            <a:endParaRPr lang="fr-FR" sz="2800" dirty="0">
              <a:latin typeface="Arial"/>
              <a:cs typeface="Arial"/>
            </a:endParaRPr>
          </a:p>
          <a:p>
            <a:pPr>
              <a:tabLst>
                <a:tab pos="717550" algn="l"/>
                <a:tab pos="1516063" algn="l"/>
                <a:tab pos="2232025" algn="l"/>
                <a:tab pos="3052763" algn="l"/>
                <a:tab pos="3768725" algn="l"/>
                <a:tab pos="4486275" algn="l"/>
                <a:tab pos="5284788" algn="l"/>
                <a:tab pos="6186488" algn="l"/>
              </a:tabLst>
            </a:pPr>
            <a:r>
              <a:rPr lang="fr-FR" dirty="0">
                <a:solidFill>
                  <a:srgbClr val="919978"/>
                </a:solidFill>
                <a:latin typeface="Arial"/>
                <a:cs typeface="Arial"/>
              </a:rPr>
              <a:t>								</a:t>
            </a:r>
          </a:p>
        </p:txBody>
      </p:sp>
      <p:sp>
        <p:nvSpPr>
          <p:cNvPr id="33" name="ZoneTexte 32"/>
          <p:cNvSpPr txBox="1"/>
          <p:nvPr/>
        </p:nvSpPr>
        <p:spPr>
          <a:xfrm>
            <a:off x="1852017" y="4452571"/>
            <a:ext cx="7302997" cy="800219"/>
          </a:xfrm>
          <a:prstGeom prst="rect">
            <a:avLst/>
          </a:prstGeom>
          <a:noFill/>
        </p:spPr>
        <p:txBody>
          <a:bodyPr wrap="square" rtlCol="0">
            <a:spAutoFit/>
          </a:bodyPr>
          <a:lstStyle/>
          <a:p>
            <a:pPr>
              <a:tabLst>
                <a:tab pos="717550" algn="l"/>
                <a:tab pos="1516063" algn="l"/>
                <a:tab pos="2232025" algn="l"/>
                <a:tab pos="3052763" algn="l"/>
                <a:tab pos="3768725" algn="l"/>
                <a:tab pos="4486275" algn="l"/>
                <a:tab pos="5284788" algn="l"/>
                <a:tab pos="6186488" algn="l"/>
              </a:tabLst>
            </a:pPr>
            <a:r>
              <a:rPr lang="fr-FR" sz="2800" dirty="0">
                <a:latin typeface="Arial"/>
                <a:cs typeface="Arial"/>
              </a:rPr>
              <a:t>			</a:t>
            </a:r>
          </a:p>
          <a:p>
            <a:pPr>
              <a:tabLst>
                <a:tab pos="717550" algn="l"/>
                <a:tab pos="1516063" algn="l"/>
                <a:tab pos="2232025" algn="l"/>
                <a:tab pos="3052763" algn="l"/>
                <a:tab pos="3768725" algn="l"/>
                <a:tab pos="4486275" algn="l"/>
                <a:tab pos="5284788" algn="l"/>
                <a:tab pos="6186488" algn="l"/>
              </a:tabLst>
            </a:pPr>
            <a:r>
              <a:rPr lang="fr-FR" dirty="0">
                <a:solidFill>
                  <a:srgbClr val="919978"/>
                </a:solidFill>
                <a:latin typeface="Arial"/>
                <a:cs typeface="Arial"/>
              </a:rPr>
              <a:t>			</a:t>
            </a:r>
            <a:r>
              <a:rPr lang="fr-FR" dirty="0" err="1">
                <a:solidFill>
                  <a:srgbClr val="919978"/>
                </a:solidFill>
                <a:latin typeface="Arial"/>
                <a:cs typeface="Arial"/>
              </a:rPr>
              <a:t>pau</a:t>
            </a:r>
            <a:r>
              <a:rPr lang="fr-FR" dirty="0">
                <a:solidFill>
                  <a:srgbClr val="919978"/>
                </a:solidFill>
                <a:latin typeface="Arial"/>
                <a:cs typeface="Arial"/>
              </a:rPr>
              <a:t>	rai		</a:t>
            </a:r>
            <a:r>
              <a:rPr lang="fr-FR" dirty="0" err="1">
                <a:solidFill>
                  <a:srgbClr val="919978"/>
                </a:solidFill>
                <a:latin typeface="Arial"/>
                <a:cs typeface="Arial"/>
              </a:rPr>
              <a:t>mqN</a:t>
            </a:r>
            <a:r>
              <a:rPr lang="fr-FR" dirty="0">
                <a:solidFill>
                  <a:srgbClr val="919978"/>
                </a:solidFill>
                <a:latin typeface="Arial"/>
                <a:cs typeface="Arial"/>
              </a:rPr>
              <a:t>	</a:t>
            </a:r>
            <a:r>
              <a:rPr lang="fr-FR" dirty="0" err="1">
                <a:solidFill>
                  <a:srgbClr val="919978"/>
                </a:solidFill>
                <a:latin typeface="Arial"/>
                <a:cs typeface="Arial"/>
              </a:rPr>
              <a:t>haw</a:t>
            </a:r>
            <a:endParaRPr lang="fr-FR" dirty="0">
              <a:solidFill>
                <a:srgbClr val="919978"/>
              </a:solidFill>
              <a:latin typeface="Arial"/>
              <a:cs typeface="Arial"/>
            </a:endParaRPr>
          </a:p>
        </p:txBody>
      </p:sp>
    </p:spTree>
    <p:extLst>
      <p:ext uri="{BB962C8B-B14F-4D97-AF65-F5344CB8AC3E}">
        <p14:creationId xmlns:p14="http://schemas.microsoft.com/office/powerpoint/2010/main" val="49545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par>
                                <p:cTn id="19" presetID="2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par>
                                <p:cTn id="22" presetID="22" presetClass="entr" presetSubtype="4"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par>
                                <p:cTn id="25" presetID="2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par>
                                <p:cTn id="31" presetID="22" presetClass="entr" presetSubtype="4"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down)">
                                      <p:cBhvr>
                                        <p:cTn id="33" dur="500"/>
                                        <p:tgtEl>
                                          <p:spTgt spid="35"/>
                                        </p:tgtEl>
                                      </p:cBhvr>
                                    </p:animEffect>
                                  </p:childTnLst>
                                </p:cTn>
                              </p:par>
                              <p:par>
                                <p:cTn id="34" presetID="22" presetClass="entr" presetSubtype="4"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down)">
                                      <p:cBhvr>
                                        <p:cTn id="36" dur="500"/>
                                        <p:tgtEl>
                                          <p:spTgt spid="37"/>
                                        </p:tgtEl>
                                      </p:cBhvr>
                                    </p:animEffec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dissolv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dissolv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dissolve">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dissolve">
                                      <p:cBhvr>
                                        <p:cTn id="6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43" grpId="0"/>
      <p:bldP spid="45" grpId="0"/>
      <p:bldP spid="46" grpId="0" animBg="1"/>
      <p:bldP spid="47" grpId="0" animBg="1"/>
      <p:bldP spid="20"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2302297129"/>
              </p:ext>
            </p:extLst>
          </p:nvPr>
        </p:nvGraphicFramePr>
        <p:xfrm>
          <a:off x="-650875" y="604838"/>
          <a:ext cx="13393738" cy="6496050"/>
        </p:xfrm>
        <a:graphic>
          <a:graphicData uri="http://schemas.openxmlformats.org/presentationml/2006/ole">
            <mc:AlternateContent xmlns:mc="http://schemas.openxmlformats.org/markup-compatibility/2006">
              <mc:Choice xmlns:v="urn:schemas-microsoft-com:vml" Requires="v">
                <p:oleObj spid="_x0000_s111947" name="Document" r:id="rId4" imgW="9029700" imgH="4381500" progId="Word.Document.12">
                  <p:embed/>
                </p:oleObj>
              </mc:Choice>
              <mc:Fallback>
                <p:oleObj name="Document" r:id="rId4" imgW="9029700" imgH="4381500" progId="Word.Document.12">
                  <p:embed/>
                  <p:pic>
                    <p:nvPicPr>
                      <p:cNvPr id="0" name=""/>
                      <p:cNvPicPr/>
                      <p:nvPr/>
                    </p:nvPicPr>
                    <p:blipFill>
                      <a:blip r:embed="rId5"/>
                      <a:stretch>
                        <a:fillRect/>
                      </a:stretch>
                    </p:blipFill>
                    <p:spPr>
                      <a:xfrm>
                        <a:off x="-650875" y="604838"/>
                        <a:ext cx="13393738" cy="6496050"/>
                      </a:xfrm>
                      <a:prstGeom prst="rect">
                        <a:avLst/>
                      </a:prstGeom>
                    </p:spPr>
                  </p:pic>
                </p:oleObj>
              </mc:Fallback>
            </mc:AlternateContent>
          </a:graphicData>
        </a:graphic>
      </p:graphicFrame>
    </p:spTree>
    <p:extLst>
      <p:ext uri="{BB962C8B-B14F-4D97-AF65-F5344CB8AC3E}">
        <p14:creationId xmlns:p14="http://schemas.microsoft.com/office/powerpoint/2010/main" val="4026414285"/>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famille austronésienne (~1200 langues)</a:t>
            </a:r>
          </a:p>
        </p:txBody>
      </p:sp>
      <p:sp>
        <p:nvSpPr>
          <p:cNvPr id="4" name="Espace réservé du texte 3"/>
          <p:cNvSpPr>
            <a:spLocks noGrp="1"/>
          </p:cNvSpPr>
          <p:nvPr>
            <p:ph type="body" sz="half" idx="2"/>
          </p:nvPr>
        </p:nvSpPr>
        <p:spPr>
          <a:xfrm>
            <a:off x="355953" y="3672590"/>
            <a:ext cx="3932237" cy="981436"/>
          </a:xfrm>
        </p:spPr>
        <p:txBody>
          <a:bodyPr anchor="b">
            <a:normAutofit/>
          </a:bodyPr>
          <a:lstStyle/>
          <a:p>
            <a:r>
              <a:rPr lang="fr-FR" sz="1400" dirty="0"/>
              <a:t>source : Ross, M., </a:t>
            </a:r>
            <a:r>
              <a:rPr lang="fr-FR" sz="1400" dirty="0" err="1"/>
              <a:t>Pawley</a:t>
            </a:r>
            <a:r>
              <a:rPr lang="fr-FR" sz="1400" dirty="0"/>
              <a:t>, A., Osmond, M., 1998, </a:t>
            </a:r>
            <a:r>
              <a:rPr lang="fr-FR" sz="1400" i="1" dirty="0"/>
              <a:t>The </a:t>
            </a:r>
            <a:r>
              <a:rPr lang="fr-FR" sz="1400" i="1" dirty="0" err="1"/>
              <a:t>lexicon</a:t>
            </a:r>
            <a:r>
              <a:rPr lang="fr-FR" sz="1400" i="1" dirty="0"/>
              <a:t> of Proto </a:t>
            </a:r>
            <a:r>
              <a:rPr lang="fr-FR" sz="1400" i="1" dirty="0" err="1"/>
              <a:t>Oceanic</a:t>
            </a:r>
            <a:r>
              <a:rPr lang="fr-FR" sz="1400" i="1" dirty="0"/>
              <a:t>, The culture and </a:t>
            </a:r>
            <a:r>
              <a:rPr lang="fr-FR" sz="1400" i="1" dirty="0" err="1"/>
              <a:t>environment</a:t>
            </a:r>
            <a:r>
              <a:rPr lang="fr-FR" sz="1400" i="1" dirty="0"/>
              <a:t> of ancestral </a:t>
            </a:r>
            <a:r>
              <a:rPr lang="fr-FR" sz="1400" i="1" dirty="0" err="1"/>
              <a:t>Oceanic</a:t>
            </a:r>
            <a:r>
              <a:rPr lang="fr-FR" sz="1400" i="1" dirty="0"/>
              <a:t> society, </a:t>
            </a:r>
            <a:r>
              <a:rPr lang="fr-FR" sz="1400" i="1" dirty="0" err="1"/>
              <a:t>T</a:t>
            </a:r>
            <a:r>
              <a:rPr lang="fr-FR" sz="1400" i="1" dirty="0"/>
              <a:t> 1, </a:t>
            </a:r>
            <a:r>
              <a:rPr lang="fr-FR" sz="1400" i="1" dirty="0" err="1"/>
              <a:t>Material</a:t>
            </a:r>
            <a:r>
              <a:rPr lang="fr-FR" sz="1400" i="1" dirty="0"/>
              <a:t> culture</a:t>
            </a:r>
            <a:r>
              <a:rPr lang="fr-FR" sz="1400" dirty="0"/>
              <a:t>, Canberra, Pacific </a:t>
            </a:r>
            <a:r>
              <a:rPr lang="fr-FR" sz="1400" dirty="0" err="1"/>
              <a:t>Linguistics</a:t>
            </a:r>
            <a:endParaRPr lang="fr-FR" sz="1400" dirty="0"/>
          </a:p>
        </p:txBody>
      </p:sp>
      <p:pic>
        <p:nvPicPr>
          <p:cNvPr id="5" name="Image 4"/>
          <p:cNvPicPr>
            <a:picLocks noChangeAspect="1"/>
          </p:cNvPicPr>
          <p:nvPr/>
        </p:nvPicPr>
        <p:blipFill>
          <a:blip r:embed="rId2">
            <a:extLst>
              <a:ext uri="{BEBA8EAE-BF5A-486C-A8C5-ECC9F3942E4B}">
                <a14:imgProps xmlns:a14="http://schemas.microsoft.com/office/drawing/2010/main">
                  <a14:imgLayer r:embed="rId3">
                    <a14:imgEffect>
                      <a14:sharpenSoften amount="51000"/>
                    </a14:imgEffect>
                    <a14:imgEffect>
                      <a14:brightnessContrast contrast="47000"/>
                    </a14:imgEffect>
                  </a14:imgLayer>
                </a14:imgProps>
              </a:ext>
              <a:ext uri="{28A0092B-C50C-407E-A947-70E740481C1C}">
                <a14:useLocalDpi xmlns:a14="http://schemas.microsoft.com/office/drawing/2010/main" val="0"/>
              </a:ext>
            </a:extLst>
          </a:blip>
          <a:stretch>
            <a:fillRect/>
          </a:stretch>
        </p:blipFill>
        <p:spPr>
          <a:xfrm>
            <a:off x="4288190" y="787682"/>
            <a:ext cx="7715742" cy="4552722"/>
          </a:xfrm>
          <a:prstGeom prst="rect">
            <a:avLst/>
          </a:prstGeom>
        </p:spPr>
      </p:pic>
      <p:sp>
        <p:nvSpPr>
          <p:cNvPr id="6" name="ZoneTexte 5"/>
          <p:cNvSpPr txBox="1"/>
          <p:nvPr/>
        </p:nvSpPr>
        <p:spPr>
          <a:xfrm>
            <a:off x="1234265" y="5686444"/>
            <a:ext cx="9858056" cy="707886"/>
          </a:xfrm>
          <a:prstGeom prst="rect">
            <a:avLst/>
          </a:prstGeom>
          <a:noFill/>
        </p:spPr>
        <p:txBody>
          <a:bodyPr wrap="square" rtlCol="0">
            <a:spAutoFit/>
          </a:bodyPr>
          <a:lstStyle/>
          <a:p>
            <a:r>
              <a:rPr lang="fr-FR" sz="2000" dirty="0"/>
              <a:t>Pour en savoir plus : Kirch, P. V., 2000, </a:t>
            </a:r>
            <a:r>
              <a:rPr lang="fr-FR" sz="2000" i="1" dirty="0"/>
              <a:t>On the Road of the </a:t>
            </a:r>
            <a:r>
              <a:rPr lang="fr-FR" sz="2000" i="1" dirty="0" err="1"/>
              <a:t>Winds</a:t>
            </a:r>
            <a:r>
              <a:rPr lang="fr-FR" sz="2000" i="1" dirty="0"/>
              <a:t>: An </a:t>
            </a:r>
            <a:r>
              <a:rPr lang="fr-FR" sz="2000" i="1" dirty="0" err="1"/>
              <a:t>Archaeological</a:t>
            </a:r>
            <a:r>
              <a:rPr lang="fr-FR" sz="2000" i="1" dirty="0"/>
              <a:t> </a:t>
            </a:r>
            <a:r>
              <a:rPr lang="fr-FR" sz="2000" i="1" dirty="0" err="1"/>
              <a:t>History</a:t>
            </a:r>
            <a:r>
              <a:rPr lang="fr-FR" sz="2000" i="1" dirty="0"/>
              <a:t> of the Pacific </a:t>
            </a:r>
            <a:r>
              <a:rPr lang="fr-FR" sz="2000" i="1" dirty="0" err="1"/>
              <a:t>Islands</a:t>
            </a:r>
            <a:r>
              <a:rPr lang="fr-FR" sz="2000" i="1" dirty="0"/>
              <a:t> </a:t>
            </a:r>
            <a:r>
              <a:rPr lang="fr-FR" sz="2000" i="1" dirty="0" err="1"/>
              <a:t>before</a:t>
            </a:r>
            <a:r>
              <a:rPr lang="fr-FR" sz="2000" i="1" dirty="0"/>
              <a:t> </a:t>
            </a:r>
            <a:r>
              <a:rPr lang="fr-FR" sz="2000" i="1" dirty="0" err="1"/>
              <a:t>European</a:t>
            </a:r>
            <a:r>
              <a:rPr lang="fr-FR" sz="2000" i="1" dirty="0"/>
              <a:t> Contact</a:t>
            </a:r>
            <a:r>
              <a:rPr lang="fr-FR" sz="2000" dirty="0"/>
              <a:t>, Berkeley, </a:t>
            </a:r>
            <a:r>
              <a:rPr lang="fr-FR" sz="2000" dirty="0" err="1"/>
              <a:t>University</a:t>
            </a:r>
            <a:r>
              <a:rPr lang="fr-FR" sz="2000" dirty="0"/>
              <a:t> of </a:t>
            </a:r>
            <a:r>
              <a:rPr lang="fr-FR" sz="2000" dirty="0" err="1"/>
              <a:t>California</a:t>
            </a:r>
            <a:r>
              <a:rPr lang="fr-FR" sz="2000" dirty="0"/>
              <a:t> </a:t>
            </a:r>
            <a:r>
              <a:rPr lang="fr-FR" sz="2000" dirty="0" err="1"/>
              <a:t>Press</a:t>
            </a:r>
            <a:r>
              <a:rPr lang="fr-FR" sz="2000" dirty="0"/>
              <a:t>. </a:t>
            </a:r>
          </a:p>
        </p:txBody>
      </p:sp>
      <p:cxnSp>
        <p:nvCxnSpPr>
          <p:cNvPr id="7" name="Connecteur droit avec flèche 6"/>
          <p:cNvCxnSpPr/>
          <p:nvPr/>
        </p:nvCxnSpPr>
        <p:spPr>
          <a:xfrm>
            <a:off x="6163293" y="1737359"/>
            <a:ext cx="3657601" cy="14571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rot="1278537">
            <a:off x="7452394" y="2173184"/>
            <a:ext cx="841897" cy="276999"/>
          </a:xfrm>
          <a:prstGeom prst="rect">
            <a:avLst/>
          </a:prstGeom>
          <a:noFill/>
        </p:spPr>
        <p:txBody>
          <a:bodyPr wrap="none" rtlCol="0">
            <a:spAutoFit/>
          </a:bodyPr>
          <a:lstStyle/>
          <a:p>
            <a:r>
              <a:rPr lang="fr-FR" sz="1200" dirty="0"/>
              <a:t>10 000 km</a:t>
            </a:r>
          </a:p>
        </p:txBody>
      </p:sp>
      <p:cxnSp>
        <p:nvCxnSpPr>
          <p:cNvPr id="10" name="Connecteur droit avec flèche 9"/>
          <p:cNvCxnSpPr/>
          <p:nvPr/>
        </p:nvCxnSpPr>
        <p:spPr>
          <a:xfrm flipV="1">
            <a:off x="8597735" y="3336966"/>
            <a:ext cx="1223159" cy="104503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rot="19190238">
            <a:off x="8658560" y="3723638"/>
            <a:ext cx="763351" cy="276999"/>
          </a:xfrm>
          <a:prstGeom prst="rect">
            <a:avLst/>
          </a:prstGeom>
          <a:noFill/>
        </p:spPr>
        <p:txBody>
          <a:bodyPr wrap="none" rtlCol="0">
            <a:spAutoFit/>
          </a:bodyPr>
          <a:lstStyle/>
          <a:p>
            <a:r>
              <a:rPr lang="fr-FR" sz="1200" dirty="0"/>
              <a:t>4 000 km</a:t>
            </a:r>
          </a:p>
        </p:txBody>
      </p:sp>
      <p:cxnSp>
        <p:nvCxnSpPr>
          <p:cNvPr id="11" name="Connecteur droit avec flèche 10">
            <a:extLst>
              <a:ext uri="{FF2B5EF4-FFF2-40B4-BE49-F238E27FC236}">
                <a16:creationId xmlns:a16="http://schemas.microsoft.com/office/drawing/2014/main" id="{F88105A2-3F79-AF47-9640-4DBBD3F28100}"/>
              </a:ext>
            </a:extLst>
          </p:cNvPr>
          <p:cNvCxnSpPr>
            <a:cxnSpLocks/>
          </p:cNvCxnSpPr>
          <p:nvPr/>
        </p:nvCxnSpPr>
        <p:spPr>
          <a:xfrm flipH="1" flipV="1">
            <a:off x="9998439" y="3336966"/>
            <a:ext cx="1573969" cy="3356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497473DB-4A95-164F-A61C-6853CB05BD92}"/>
              </a:ext>
            </a:extLst>
          </p:cNvPr>
          <p:cNvCxnSpPr>
            <a:cxnSpLocks/>
          </p:cNvCxnSpPr>
          <p:nvPr/>
        </p:nvCxnSpPr>
        <p:spPr>
          <a:xfrm flipH="1" flipV="1">
            <a:off x="9583392" y="1737359"/>
            <a:ext cx="378448" cy="143906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503760FB-94B6-6F4F-81DA-6D0814EDB15D}"/>
              </a:ext>
            </a:extLst>
          </p:cNvPr>
          <p:cNvSpPr txBox="1"/>
          <p:nvPr/>
        </p:nvSpPr>
        <p:spPr>
          <a:xfrm rot="620224">
            <a:off x="10307119" y="3487413"/>
            <a:ext cx="763351" cy="276999"/>
          </a:xfrm>
          <a:prstGeom prst="rect">
            <a:avLst/>
          </a:prstGeom>
          <a:noFill/>
        </p:spPr>
        <p:txBody>
          <a:bodyPr wrap="none" rtlCol="0">
            <a:spAutoFit/>
          </a:bodyPr>
          <a:lstStyle/>
          <a:p>
            <a:r>
              <a:rPr lang="fr-FR" sz="1200" dirty="0"/>
              <a:t>4 000 km</a:t>
            </a:r>
          </a:p>
        </p:txBody>
      </p:sp>
      <p:sp>
        <p:nvSpPr>
          <p:cNvPr id="16" name="ZoneTexte 15">
            <a:extLst>
              <a:ext uri="{FF2B5EF4-FFF2-40B4-BE49-F238E27FC236}">
                <a16:creationId xmlns:a16="http://schemas.microsoft.com/office/drawing/2014/main" id="{F2F3347A-EB65-9345-8D1F-E34ABBF3CECA}"/>
              </a:ext>
            </a:extLst>
          </p:cNvPr>
          <p:cNvSpPr txBox="1"/>
          <p:nvPr/>
        </p:nvSpPr>
        <p:spPr>
          <a:xfrm rot="4473768">
            <a:off x="9430416" y="1922409"/>
            <a:ext cx="763351" cy="276999"/>
          </a:xfrm>
          <a:prstGeom prst="rect">
            <a:avLst/>
          </a:prstGeom>
          <a:noFill/>
        </p:spPr>
        <p:txBody>
          <a:bodyPr wrap="none" rtlCol="0">
            <a:spAutoFit/>
          </a:bodyPr>
          <a:lstStyle/>
          <a:p>
            <a:r>
              <a:rPr lang="fr-FR" sz="1200" dirty="0"/>
              <a:t>4 000 km</a:t>
            </a:r>
          </a:p>
        </p:txBody>
      </p:sp>
    </p:spTree>
    <p:extLst>
      <p:ext uri="{BB962C8B-B14F-4D97-AF65-F5344CB8AC3E}">
        <p14:creationId xmlns:p14="http://schemas.microsoft.com/office/powerpoint/2010/main" val="193463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AEF6A1-06D5-1D41-AF13-146E3703C472}"/>
              </a:ext>
            </a:extLst>
          </p:cNvPr>
          <p:cNvSpPr>
            <a:spLocks noGrp="1"/>
          </p:cNvSpPr>
          <p:nvPr>
            <p:ph type="title"/>
          </p:nvPr>
        </p:nvSpPr>
        <p:spPr/>
        <p:txBody>
          <a:bodyPr>
            <a:normAutofit/>
          </a:bodyPr>
          <a:lstStyle/>
          <a:p>
            <a:r>
              <a:rPr lang="fr-FR" sz="4800" dirty="0"/>
              <a:t>La place des langues dans la société</a:t>
            </a:r>
          </a:p>
        </p:txBody>
      </p:sp>
      <p:sp>
        <p:nvSpPr>
          <p:cNvPr id="3" name="Espace réservé du texte 2">
            <a:extLst>
              <a:ext uri="{FF2B5EF4-FFF2-40B4-BE49-F238E27FC236}">
                <a16:creationId xmlns:a16="http://schemas.microsoft.com/office/drawing/2014/main" id="{B2BB638F-AD5A-C947-B1A5-FC16365A5E96}"/>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4028781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AEF6A1-06D5-1D41-AF13-146E3703C472}"/>
              </a:ext>
            </a:extLst>
          </p:cNvPr>
          <p:cNvSpPr>
            <a:spLocks noGrp="1"/>
          </p:cNvSpPr>
          <p:nvPr>
            <p:ph type="title"/>
          </p:nvPr>
        </p:nvSpPr>
        <p:spPr/>
        <p:txBody>
          <a:bodyPr>
            <a:normAutofit/>
          </a:bodyPr>
          <a:lstStyle/>
          <a:p>
            <a:r>
              <a:rPr lang="fr-FR" sz="4800" dirty="0"/>
              <a:t>Données </a:t>
            </a:r>
            <a:r>
              <a:rPr lang="fr-FR" sz="4800" dirty="0" err="1"/>
              <a:t>démolinguistiques</a:t>
            </a:r>
            <a:r>
              <a:rPr lang="fr-FR" sz="4800" dirty="0"/>
              <a:t> contemporaines</a:t>
            </a:r>
          </a:p>
        </p:txBody>
      </p:sp>
      <p:sp>
        <p:nvSpPr>
          <p:cNvPr id="3" name="Espace réservé du texte 2">
            <a:extLst>
              <a:ext uri="{FF2B5EF4-FFF2-40B4-BE49-F238E27FC236}">
                <a16:creationId xmlns:a16="http://schemas.microsoft.com/office/drawing/2014/main" id="{B2BB638F-AD5A-C947-B1A5-FC16365A5E96}"/>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21361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026"/>
          <p:cNvSpPr>
            <a:spLocks noGrp="1" noChangeArrowheads="1"/>
          </p:cNvSpPr>
          <p:nvPr>
            <p:ph type="title"/>
          </p:nvPr>
        </p:nvSpPr>
        <p:spPr>
          <a:xfrm>
            <a:off x="839788" y="1332945"/>
            <a:ext cx="3932237" cy="1600200"/>
          </a:xfrm>
        </p:spPr>
        <p:txBody>
          <a:bodyPr>
            <a:noAutofit/>
          </a:bodyPr>
          <a:lstStyle/>
          <a:p>
            <a:r>
              <a:rPr lang="fr-FR" sz="3200" dirty="0"/>
              <a:t>Le tahitien, langue d’évangélisation et d’alphabétisation au 19</a:t>
            </a:r>
            <a:r>
              <a:rPr lang="fr-FR" sz="3200" baseline="30000" dirty="0"/>
              <a:t>ème</a:t>
            </a:r>
            <a:r>
              <a:rPr lang="fr-FR" sz="3200" dirty="0"/>
              <a:t> siècle </a:t>
            </a:r>
            <a:endParaRPr lang="fr-FR" sz="3200" dirty="0">
              <a:latin typeface="Arial" charset="0"/>
              <a:ea typeface="Osaka" charset="0"/>
              <a:cs typeface="Osaka" charset="0"/>
            </a:endParaRPr>
          </a:p>
        </p:txBody>
      </p:sp>
      <p:sp>
        <p:nvSpPr>
          <p:cNvPr id="6" name="Espace réservé du texte 5"/>
          <p:cNvSpPr>
            <a:spLocks noGrp="1"/>
          </p:cNvSpPr>
          <p:nvPr>
            <p:ph type="body" sz="half" idx="2"/>
          </p:nvPr>
        </p:nvSpPr>
        <p:spPr/>
        <p:txBody>
          <a:bodyPr anchor="b">
            <a:normAutofit/>
          </a:bodyPr>
          <a:lstStyle/>
          <a:p>
            <a:r>
              <a:rPr lang="fr-FR" sz="2000" dirty="0"/>
              <a:t>source : </a:t>
            </a:r>
            <a:r>
              <a:rPr lang="fr-FR" sz="2000" i="1" dirty="0"/>
              <a:t>E </a:t>
            </a:r>
            <a:r>
              <a:rPr lang="fr-FR" sz="2000" i="1" dirty="0" err="1"/>
              <a:t>parau</a:t>
            </a:r>
            <a:r>
              <a:rPr lang="fr-FR" sz="2000" i="1" dirty="0"/>
              <a:t> </a:t>
            </a:r>
            <a:r>
              <a:rPr lang="fr-FR" sz="2000" i="1" dirty="0" err="1"/>
              <a:t>haapii</a:t>
            </a:r>
            <a:r>
              <a:rPr lang="fr-FR" sz="2000" i="1" dirty="0"/>
              <a:t> e </a:t>
            </a:r>
            <a:r>
              <a:rPr lang="fr-FR" sz="2000" i="1" dirty="0" err="1"/>
              <a:t>faahohoahia</a:t>
            </a:r>
            <a:r>
              <a:rPr lang="fr-FR" sz="2000" i="1" dirty="0"/>
              <a:t> ra </a:t>
            </a:r>
            <a:r>
              <a:rPr lang="fr-FR" sz="2000" i="1" dirty="0" err="1"/>
              <a:t>ei</a:t>
            </a:r>
            <a:r>
              <a:rPr lang="fr-FR" sz="2000" i="1" dirty="0"/>
              <a:t> </a:t>
            </a:r>
            <a:r>
              <a:rPr lang="fr-FR" sz="2000" i="1" dirty="0" err="1"/>
              <a:t>tauturu</a:t>
            </a:r>
            <a:r>
              <a:rPr lang="fr-FR" sz="2000" i="1" dirty="0"/>
              <a:t> i te </a:t>
            </a:r>
            <a:r>
              <a:rPr lang="fr-FR" sz="2000" i="1" dirty="0" err="1"/>
              <a:t>tamarii</a:t>
            </a:r>
            <a:r>
              <a:rPr lang="fr-FR" sz="2000" i="1" dirty="0"/>
              <a:t> i te </a:t>
            </a:r>
            <a:r>
              <a:rPr lang="fr-FR" sz="2000" i="1" dirty="0" err="1"/>
              <a:t>haapii</a:t>
            </a:r>
            <a:r>
              <a:rPr lang="fr-FR" sz="2000" i="1" dirty="0"/>
              <a:t> i te </a:t>
            </a:r>
            <a:r>
              <a:rPr lang="fr-FR" sz="2000" i="1" dirty="0" err="1"/>
              <a:t>parau</a:t>
            </a:r>
            <a:r>
              <a:rPr lang="fr-FR" sz="2000" dirty="0"/>
              <a:t>, Raiatea, LMS, 1879 </a:t>
            </a:r>
          </a:p>
        </p:txBody>
      </p:sp>
      <p:sp>
        <p:nvSpPr>
          <p:cNvPr id="29699" name="Rectangle 1028"/>
          <p:cNvSpPr>
            <a:spLocks noChangeArrowheads="1"/>
          </p:cNvSpPr>
          <p:nvPr/>
        </p:nvSpPr>
        <p:spPr bwMode="auto">
          <a:xfrm>
            <a:off x="8353426" y="2563813"/>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fr-FR"/>
          </a:p>
        </p:txBody>
      </p:sp>
      <p:pic>
        <p:nvPicPr>
          <p:cNvPr id="29700" name="Image 5" descr="livre_lecture_tahitien6-10.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8463" y="263695"/>
            <a:ext cx="6464020" cy="4974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ZoneTexte 3"/>
          <p:cNvSpPr txBox="1"/>
          <p:nvPr/>
        </p:nvSpPr>
        <p:spPr>
          <a:xfrm>
            <a:off x="4840124" y="5444502"/>
            <a:ext cx="7399999" cy="1200328"/>
          </a:xfrm>
          <a:prstGeom prst="rect">
            <a:avLst/>
          </a:prstGeom>
          <a:noFill/>
        </p:spPr>
        <p:txBody>
          <a:bodyPr wrap="square" rtlCol="0">
            <a:spAutoFit/>
          </a:bodyPr>
          <a:lstStyle/>
          <a:p>
            <a:r>
              <a:rPr lang="fr-FR" sz="2400" dirty="0"/>
              <a:t>Le commandant L. I. </a:t>
            </a:r>
            <a:r>
              <a:rPr lang="fr-FR" sz="2400" dirty="0" err="1"/>
              <a:t>Duperrey</a:t>
            </a:r>
            <a:r>
              <a:rPr lang="fr-FR" sz="2400" dirty="0"/>
              <a:t> dans un rapport au ministère de la Marine et des Colonies en </a:t>
            </a:r>
            <a:r>
              <a:rPr lang="fr-FR" sz="2400" b="1" dirty="0"/>
              <a:t>1823 </a:t>
            </a:r>
            <a:r>
              <a:rPr lang="fr-FR" sz="2400" dirty="0"/>
              <a:t>:</a:t>
            </a:r>
          </a:p>
          <a:p>
            <a:r>
              <a:rPr lang="fr-FR" sz="2400" b="1" dirty="0"/>
              <a:t>« Tous les naturels savent lire et écrire [en tahitien]. » </a:t>
            </a:r>
          </a:p>
        </p:txBody>
      </p:sp>
    </p:spTree>
    <p:extLst>
      <p:ext uri="{BB962C8B-B14F-4D97-AF65-F5344CB8AC3E}">
        <p14:creationId xmlns:p14="http://schemas.microsoft.com/office/powerpoint/2010/main" val="130142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re 1"/>
          <p:cNvSpPr>
            <a:spLocks noGrp="1"/>
          </p:cNvSpPr>
          <p:nvPr>
            <p:ph type="title"/>
          </p:nvPr>
        </p:nvSpPr>
        <p:spPr/>
        <p:txBody>
          <a:bodyPr/>
          <a:lstStyle/>
          <a:p>
            <a:r>
              <a:rPr lang="fr-FR" dirty="0"/>
              <a:t>Une « ruée » vers l’écrit</a:t>
            </a:r>
          </a:p>
        </p:txBody>
      </p:sp>
      <p:sp>
        <p:nvSpPr>
          <p:cNvPr id="27650" name="Espace réservé du contenu 2"/>
          <p:cNvSpPr>
            <a:spLocks noGrp="1"/>
          </p:cNvSpPr>
          <p:nvPr>
            <p:ph idx="1"/>
          </p:nvPr>
        </p:nvSpPr>
        <p:spPr>
          <a:xfrm>
            <a:off x="1097280" y="1600200"/>
            <a:ext cx="10058399" cy="5037138"/>
          </a:xfrm>
        </p:spPr>
        <p:txBody>
          <a:bodyPr>
            <a:normAutofit/>
          </a:bodyPr>
          <a:lstStyle/>
          <a:p>
            <a:pPr>
              <a:lnSpc>
                <a:spcPct val="80000"/>
              </a:lnSpc>
            </a:pPr>
            <a:endParaRPr lang="fr-FR" sz="2500" dirty="0">
              <a:latin typeface="Calibri" charset="0"/>
            </a:endParaRPr>
          </a:p>
          <a:p>
            <a:pPr algn="just">
              <a:lnSpc>
                <a:spcPct val="80000"/>
              </a:lnSpc>
            </a:pPr>
            <a:r>
              <a:rPr lang="fr-FR" sz="2900" dirty="0">
                <a:latin typeface="Times New Roman" charset="0"/>
              </a:rPr>
              <a:t>« Avec l’apport de la Bible, la parole se double de l’écriture. Son apprentissage déclenche un réel enthousiasme de la part de tous ceux qui rejoignent le camp des </a:t>
            </a:r>
            <a:r>
              <a:rPr lang="fr-FR" sz="2900" i="1" dirty="0">
                <a:latin typeface="Times New Roman" charset="0"/>
              </a:rPr>
              <a:t>pure </a:t>
            </a:r>
            <a:r>
              <a:rPr lang="fr-FR" sz="2900" i="1" dirty="0" err="1">
                <a:latin typeface="Times New Roman" charset="0"/>
              </a:rPr>
              <a:t>atua</a:t>
            </a:r>
            <a:r>
              <a:rPr lang="fr-FR" sz="2900" dirty="0">
                <a:latin typeface="Times New Roman" charset="0"/>
              </a:rPr>
              <a:t>, des chrétiens “prieurs de dieu”. Les missionnaires témoignent avec étonnement de la “ruée” vers les textes bibliques imprimés en tahitien qu’ils commencent à importer et distribuer, puis à fabriquer eux-mêmes durant la décennie 1810. De grandes pirogues doubles viennent même des atolls des Tuamotu de l’Ouest pour s’en procurer à Moorea où est installée leur presse. » </a:t>
            </a:r>
          </a:p>
          <a:p>
            <a:pPr algn="just">
              <a:lnSpc>
                <a:spcPct val="80000"/>
              </a:lnSpc>
            </a:pPr>
            <a:r>
              <a:rPr lang="fr-FR" sz="2900" dirty="0">
                <a:latin typeface="Times New Roman" charset="0"/>
              </a:rPr>
              <a:t>Bruno Saura, 2004, </a:t>
            </a:r>
            <a:r>
              <a:rPr lang="fr-FR" sz="2900" i="1" dirty="0">
                <a:latin typeface="Times New Roman" charset="0"/>
              </a:rPr>
              <a:t>La société tahitienne au miroir d'Israël. Un peuple en métaphore,</a:t>
            </a:r>
            <a:r>
              <a:rPr lang="fr-FR" sz="2900" dirty="0">
                <a:latin typeface="Times New Roman" charset="0"/>
              </a:rPr>
              <a:t> Paris, CNRS éditions, p. 83.</a:t>
            </a:r>
          </a:p>
        </p:txBody>
      </p:sp>
    </p:spTree>
    <p:extLst>
      <p:ext uri="{BB962C8B-B14F-4D97-AF65-F5344CB8AC3E}">
        <p14:creationId xmlns:p14="http://schemas.microsoft.com/office/powerpoint/2010/main" val="630543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7F6AE-0801-7A49-876D-957CC5BAFB64}"/>
              </a:ext>
            </a:extLst>
          </p:cNvPr>
          <p:cNvSpPr>
            <a:spLocks noGrp="1"/>
          </p:cNvSpPr>
          <p:nvPr>
            <p:ph type="title"/>
          </p:nvPr>
        </p:nvSpPr>
        <p:spPr/>
        <p:txBody>
          <a:bodyPr/>
          <a:lstStyle/>
          <a:p>
            <a:r>
              <a:rPr lang="fr-FR" dirty="0"/>
              <a:t>Un témoignage (1853)</a:t>
            </a:r>
          </a:p>
        </p:txBody>
      </p:sp>
      <p:sp>
        <p:nvSpPr>
          <p:cNvPr id="3" name="Espace réservé du contenu 2">
            <a:extLst>
              <a:ext uri="{FF2B5EF4-FFF2-40B4-BE49-F238E27FC236}">
                <a16:creationId xmlns:a16="http://schemas.microsoft.com/office/drawing/2014/main" id="{7CBBEF75-9A9F-B347-97D8-889E280771D9}"/>
              </a:ext>
            </a:extLst>
          </p:cNvPr>
          <p:cNvSpPr>
            <a:spLocks noGrp="1"/>
          </p:cNvSpPr>
          <p:nvPr>
            <p:ph idx="1"/>
          </p:nvPr>
        </p:nvSpPr>
        <p:spPr/>
        <p:txBody>
          <a:bodyPr>
            <a:normAutofit/>
          </a:bodyPr>
          <a:lstStyle/>
          <a:p>
            <a:pPr marL="0" indent="0" algn="just">
              <a:buNone/>
            </a:pPr>
            <a:r>
              <a:rPr lang="fr-FR" sz="2400" dirty="0">
                <a:latin typeface="Calibri" charset="0"/>
              </a:rPr>
              <a:t>« Non seulement les enfants et les jeunes gens ont appris à lire, à écrire et à compter mais aussi à apprendre leurs leçons par cœur, avec autant de facilité et de rapidité que les enfants de leur âge dans tout autre pays. En ce qui concerne l’instruction des adultes, voire mêmes des personnes âgées, instruction qui en Angleterre, où il y a tant de facilités, est une entreprise si difficile qu’il faut employer les meilleurs moyens et une inlassable application, on y est parvenu ici avec une facilité relative. Des quantités de gens qui avaient dépassé trente ou quarante ans lorsqu’ils commencèrent à apprendre l’alphabet, apprirent en douze mois à lire couramment le Nouveau Testament, et quelques-uns purent très rapidement en réciter par cœur de grandes parties et même des livres entiers. »</a:t>
            </a:r>
          </a:p>
          <a:p>
            <a:pPr marL="0" indent="0" algn="just">
              <a:buNone/>
            </a:pPr>
            <a:r>
              <a:rPr lang="fr-FR" sz="2200" dirty="0">
                <a:latin typeface="Calibri" charset="0"/>
              </a:rPr>
              <a:t>William Ellis, 1972 [1853], </a:t>
            </a:r>
            <a:r>
              <a:rPr lang="fr-FR" sz="2200" i="1" dirty="0">
                <a:latin typeface="Calibri" charset="0"/>
              </a:rPr>
              <a:t>À la recherche de la Polynésie d’autrefois</a:t>
            </a:r>
            <a:r>
              <a:rPr lang="fr-FR" sz="2200" dirty="0">
                <a:latin typeface="Calibri" charset="0"/>
              </a:rPr>
              <a:t>, Paris, SDO, p. 80 </a:t>
            </a:r>
          </a:p>
        </p:txBody>
      </p:sp>
    </p:spTree>
    <p:extLst>
      <p:ext uri="{BB962C8B-B14F-4D97-AF65-F5344CB8AC3E}">
        <p14:creationId xmlns:p14="http://schemas.microsoft.com/office/powerpoint/2010/main" val="1085919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9788" y="476517"/>
            <a:ext cx="10648167" cy="729333"/>
          </a:xfrm>
        </p:spPr>
        <p:txBody>
          <a:bodyPr>
            <a:normAutofit/>
          </a:bodyPr>
          <a:lstStyle/>
          <a:p>
            <a:r>
              <a:rPr lang="fr-FR" sz="3200" dirty="0"/>
              <a:t>Tahaa (Îles Sous le Vent de Tahiti). École indigène. 1895</a:t>
            </a:r>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4401" y="1285745"/>
            <a:ext cx="8306878" cy="5272879"/>
          </a:xfrm>
        </p:spPr>
      </p:pic>
      <p:sp>
        <p:nvSpPr>
          <p:cNvPr id="4" name="Espace réservé du texte 3"/>
          <p:cNvSpPr>
            <a:spLocks noGrp="1"/>
          </p:cNvSpPr>
          <p:nvPr>
            <p:ph type="body" sz="half" idx="2"/>
          </p:nvPr>
        </p:nvSpPr>
        <p:spPr>
          <a:xfrm>
            <a:off x="10262200" y="6071803"/>
            <a:ext cx="1539025" cy="486821"/>
          </a:xfrm>
        </p:spPr>
        <p:txBody>
          <a:bodyPr>
            <a:normAutofit/>
          </a:bodyPr>
          <a:lstStyle/>
          <a:p>
            <a:r>
              <a:rPr lang="fr-FR" sz="1800" dirty="0"/>
              <a:t>Source : SPAA</a:t>
            </a:r>
          </a:p>
        </p:txBody>
      </p:sp>
    </p:spTree>
    <p:extLst>
      <p:ext uri="{BB962C8B-B14F-4D97-AF65-F5344CB8AC3E}">
        <p14:creationId xmlns:p14="http://schemas.microsoft.com/office/powerpoint/2010/main" val="688832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904118-D0D8-1B47-889B-1F1ACEBCEC0C}"/>
              </a:ext>
            </a:extLst>
          </p:cNvPr>
          <p:cNvSpPr>
            <a:spLocks noGrp="1"/>
          </p:cNvSpPr>
          <p:nvPr>
            <p:ph type="title"/>
          </p:nvPr>
        </p:nvSpPr>
        <p:spPr>
          <a:xfrm>
            <a:off x="516228" y="721217"/>
            <a:ext cx="3965620" cy="6014434"/>
          </a:xfrm>
        </p:spPr>
        <p:txBody>
          <a:bodyPr>
            <a:normAutofit/>
          </a:bodyPr>
          <a:lstStyle/>
          <a:p>
            <a:r>
              <a:rPr lang="fr-FR" dirty="0" err="1"/>
              <a:t>Vea</a:t>
            </a:r>
            <a:r>
              <a:rPr lang="fr-FR" dirty="0"/>
              <a:t> no Tahiti</a:t>
            </a:r>
            <a:br>
              <a:rPr lang="fr-FR" sz="3600" dirty="0"/>
            </a:br>
            <a:r>
              <a:rPr lang="fr-FR" dirty="0"/>
              <a:t>(1850-1859)</a:t>
            </a:r>
            <a:br>
              <a:rPr lang="fr-FR" dirty="0"/>
            </a:br>
            <a:r>
              <a:rPr lang="fr-FR" sz="2400" dirty="0"/>
              <a:t>« Le messager de Tahiti pour la propagation de petites nouvelles pour l’utilité des Tahitiens ». </a:t>
            </a:r>
            <a:br>
              <a:rPr lang="fr-FR" sz="2400" dirty="0"/>
            </a:br>
            <a:br>
              <a:rPr lang="fr-FR" sz="2400" dirty="0"/>
            </a:br>
            <a:r>
              <a:rPr lang="fr-FR" sz="2400" dirty="0"/>
              <a:t>Hebdomadaire en langue tahitienne créé par une ordonnance du gouverneur Bonard</a:t>
            </a:r>
            <a:endParaRPr lang="fr-FR" sz="3100" dirty="0"/>
          </a:p>
        </p:txBody>
      </p:sp>
      <p:pic>
        <p:nvPicPr>
          <p:cNvPr id="4" name="Image 3">
            <a:extLst>
              <a:ext uri="{FF2B5EF4-FFF2-40B4-BE49-F238E27FC236}">
                <a16:creationId xmlns:a16="http://schemas.microsoft.com/office/drawing/2014/main" id="{D2504993-D2E8-584F-A033-5A036AA03FB4}"/>
              </a:ext>
            </a:extLst>
          </p:cNvPr>
          <p:cNvPicPr>
            <a:picLocks noChangeAspect="1"/>
          </p:cNvPicPr>
          <p:nvPr/>
        </p:nvPicPr>
        <p:blipFill>
          <a:blip r:embed="rId2"/>
          <a:stretch>
            <a:fillRect/>
          </a:stretch>
        </p:blipFill>
        <p:spPr>
          <a:xfrm>
            <a:off x="4873933" y="545429"/>
            <a:ext cx="6835882" cy="5950039"/>
          </a:xfrm>
          <a:prstGeom prst="rect">
            <a:avLst/>
          </a:prstGeom>
        </p:spPr>
      </p:pic>
    </p:spTree>
    <p:extLst>
      <p:ext uri="{BB962C8B-B14F-4D97-AF65-F5344CB8AC3E}">
        <p14:creationId xmlns:p14="http://schemas.microsoft.com/office/powerpoint/2010/main" val="3233627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Arrêté du 28 juillet 1896 qui réorganise l’Instruction publique dans les EFO</a:t>
            </a:r>
          </a:p>
        </p:txBody>
      </p:sp>
      <p:sp>
        <p:nvSpPr>
          <p:cNvPr id="3" name="Espace réservé du contenu 2"/>
          <p:cNvSpPr>
            <a:spLocks noGrp="1"/>
          </p:cNvSpPr>
          <p:nvPr>
            <p:ph idx="1"/>
          </p:nvPr>
        </p:nvSpPr>
        <p:spPr/>
        <p:txBody>
          <a:bodyPr>
            <a:normAutofit fontScale="85000" lnSpcReduction="10000"/>
          </a:bodyPr>
          <a:lstStyle/>
          <a:p>
            <a:pPr marL="0" indent="0">
              <a:buNone/>
            </a:pPr>
            <a:r>
              <a:rPr lang="fr-FR" dirty="0"/>
              <a:t>« Art. 13. L’enseignement dans les écoles publiques comprend :</a:t>
            </a:r>
          </a:p>
          <a:p>
            <a:pPr marL="0" indent="0">
              <a:buNone/>
            </a:pPr>
            <a:r>
              <a:rPr lang="fr-FR" dirty="0"/>
              <a:t>L’instruction morale et civique ;</a:t>
            </a:r>
          </a:p>
          <a:p>
            <a:pPr marL="0" indent="0">
              <a:buNone/>
            </a:pPr>
            <a:r>
              <a:rPr lang="fr-FR" dirty="0"/>
              <a:t>La lecture ;</a:t>
            </a:r>
          </a:p>
          <a:p>
            <a:pPr marL="0" indent="0">
              <a:buNone/>
            </a:pPr>
            <a:r>
              <a:rPr lang="fr-FR" dirty="0"/>
              <a:t>L’écriture ;</a:t>
            </a:r>
          </a:p>
          <a:p>
            <a:pPr marL="0" indent="0">
              <a:buNone/>
            </a:pPr>
            <a:r>
              <a:rPr lang="fr-FR" dirty="0"/>
              <a:t>Le français, et </a:t>
            </a:r>
            <a:r>
              <a:rPr lang="fr-FR" b="1" dirty="0"/>
              <a:t>pour les enfants tahitiens, l’étude du français d’après le tahitien</a:t>
            </a:r>
            <a:r>
              <a:rPr lang="fr-FR" dirty="0"/>
              <a:t> ;</a:t>
            </a:r>
          </a:p>
          <a:p>
            <a:pPr marL="0" indent="0">
              <a:buNone/>
            </a:pPr>
            <a:r>
              <a:rPr lang="fr-FR" dirty="0"/>
              <a:t>Les quatre règles de l’arithmétique et les éléments du système métrique ; quelques notions usuelles de droit et d’économie politique ;</a:t>
            </a:r>
          </a:p>
          <a:p>
            <a:pPr marL="0" indent="0">
              <a:buNone/>
            </a:pPr>
            <a:r>
              <a:rPr lang="fr-FR" dirty="0"/>
              <a:t>Le solfège, l’histoire naturelle et les éléments de dessin ;</a:t>
            </a:r>
          </a:p>
          <a:p>
            <a:pPr marL="0" indent="0">
              <a:buNone/>
            </a:pPr>
            <a:r>
              <a:rPr lang="fr-FR" dirty="0"/>
              <a:t>Des notions de géographie, particulièrement de celle de la France, de ses colonies et plus spécialement des Etablissements français de l’Océanie ;</a:t>
            </a:r>
          </a:p>
          <a:p>
            <a:pPr marL="0" indent="0">
              <a:buNone/>
            </a:pPr>
            <a:r>
              <a:rPr lang="fr-FR" dirty="0"/>
              <a:t>Des notions d’Histoire de France. »</a:t>
            </a:r>
          </a:p>
        </p:txBody>
      </p:sp>
    </p:spTree>
    <p:extLst>
      <p:ext uri="{BB962C8B-B14F-4D97-AF65-F5344CB8AC3E}">
        <p14:creationId xmlns:p14="http://schemas.microsoft.com/office/powerpoint/2010/main" val="1082725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46182"/>
            <a:ext cx="10515600" cy="1325563"/>
          </a:xfrm>
        </p:spPr>
        <p:txBody>
          <a:bodyPr>
            <a:noAutofit/>
          </a:bodyPr>
          <a:lstStyle/>
          <a:p>
            <a:r>
              <a:rPr lang="fr-FR" sz="4000" dirty="0"/>
              <a:t>Le tahitien pour apprendre le français… </a:t>
            </a:r>
            <a:br>
              <a:rPr lang="fr-FR" sz="4000" dirty="0"/>
            </a:br>
            <a:r>
              <a:rPr lang="fr-FR" sz="4000" dirty="0"/>
              <a:t>avec la grammaire du latin (1882)</a:t>
            </a: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641432" y="1576402"/>
            <a:ext cx="3507120" cy="4878386"/>
          </a:xfrm>
          <a:prstGeom prst="rect">
            <a:avLst/>
          </a:prstGeom>
        </p:spPr>
      </p:pic>
      <p:pic>
        <p:nvPicPr>
          <p:cNvPr id="5" name="Image 4"/>
          <p:cNvPicPr>
            <a:picLocks noChangeAspect="1"/>
          </p:cNvPicPr>
          <p:nvPr/>
        </p:nvPicPr>
        <p:blipFill>
          <a:blip r:embed="rId3"/>
          <a:stretch>
            <a:fillRect/>
          </a:stretch>
        </p:blipFill>
        <p:spPr>
          <a:xfrm>
            <a:off x="2472745" y="1598419"/>
            <a:ext cx="3513778" cy="4856366"/>
          </a:xfrm>
          <a:prstGeom prst="rect">
            <a:avLst/>
          </a:prstGeom>
        </p:spPr>
      </p:pic>
    </p:spTree>
    <p:extLst>
      <p:ext uri="{BB962C8B-B14F-4D97-AF65-F5344CB8AC3E}">
        <p14:creationId xmlns:p14="http://schemas.microsoft.com/office/powerpoint/2010/main" val="3556810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Rapport Revel, Rapport des inspections coloniales, 1914</a:t>
            </a:r>
          </a:p>
        </p:txBody>
      </p:sp>
      <p:sp>
        <p:nvSpPr>
          <p:cNvPr id="6" name="Espace réservé du contenu 5"/>
          <p:cNvSpPr>
            <a:spLocks noGrp="1"/>
          </p:cNvSpPr>
          <p:nvPr>
            <p:ph idx="1"/>
          </p:nvPr>
        </p:nvSpPr>
        <p:spPr/>
        <p:txBody>
          <a:bodyPr>
            <a:noAutofit/>
          </a:bodyPr>
          <a:lstStyle/>
          <a:p>
            <a:r>
              <a:rPr lang="fr-FR" sz="2400" dirty="0"/>
              <a:t>« Tout Français débarquant pour la première fois à Papeete est fort surpris d'entendre indigènes et européens s'exprimer en différents idiomes, dans lesquels </a:t>
            </a:r>
            <a:r>
              <a:rPr lang="fr-FR" sz="2400" b="1" dirty="0"/>
              <a:t>dominent la langue maorie et la langue anglaise</a:t>
            </a:r>
            <a:r>
              <a:rPr lang="fr-FR" sz="2400" dirty="0"/>
              <a:t>. L'usage de l'une et de l'autre est constant, même dans les familles métisses franco-tahitiennes, ou (sic) il n'est pas rare qu'une phrase, commencée en maorie se poursuivre en anglais parsemé d'expressions françaises. [</a:t>
            </a:r>
            <a:r>
              <a:rPr lang="mr-IN" sz="2400" dirty="0"/>
              <a:t>…</a:t>
            </a:r>
            <a:r>
              <a:rPr lang="fr-FR" sz="2400" dirty="0"/>
              <a:t>] Au chef-lieu, qui ne compte cependant que 1 100 indigènes sur une population de 4 000 personnes, </a:t>
            </a:r>
            <a:r>
              <a:rPr lang="fr-FR" sz="2400" b="1" dirty="0"/>
              <a:t>les tahitiens</a:t>
            </a:r>
            <a:r>
              <a:rPr lang="fr-FR" sz="2400" dirty="0"/>
              <a:t> (sic)</a:t>
            </a:r>
            <a:r>
              <a:rPr lang="fr-FR" sz="2400" b="1" dirty="0"/>
              <a:t> parlent exclusivement leur langue et n'utilisent le français qu'à regret</a:t>
            </a:r>
            <a:r>
              <a:rPr lang="fr-FR" sz="2400" dirty="0"/>
              <a:t>. En dehors de Papeete, les adultes ne comprennent en général pas le français. Dans les écoles, quelques uns des élèves les plus anciens savent quelques mots, </a:t>
            </a:r>
            <a:r>
              <a:rPr lang="fr-FR" sz="2400" b="1" dirty="0"/>
              <a:t>mais sont incapables de suivre une conversation</a:t>
            </a:r>
            <a:r>
              <a:rPr lang="fr-FR" sz="2400" dirty="0"/>
              <a:t>. » </a:t>
            </a:r>
          </a:p>
          <a:p>
            <a:r>
              <a:rPr lang="fr-FR" sz="2400" dirty="0"/>
              <a:t>cité par </a:t>
            </a:r>
            <a:r>
              <a:rPr lang="fr-FR" sz="2400" dirty="0" err="1"/>
              <a:t>Salaün</a:t>
            </a:r>
            <a:r>
              <a:rPr lang="fr-FR" sz="2400" dirty="0"/>
              <a:t>, 2016, p. 42-43</a:t>
            </a:r>
          </a:p>
        </p:txBody>
      </p:sp>
    </p:spTree>
    <p:extLst>
      <p:ext uri="{BB962C8B-B14F-4D97-AF65-F5344CB8AC3E}">
        <p14:creationId xmlns:p14="http://schemas.microsoft.com/office/powerpoint/2010/main" val="1321500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Un état des lieux en </a:t>
            </a:r>
            <a:r>
              <a:rPr lang="fr-FR" b="1" dirty="0"/>
              <a:t>1962</a:t>
            </a:r>
          </a:p>
        </p:txBody>
      </p:sp>
      <p:sp>
        <p:nvSpPr>
          <p:cNvPr id="3" name="Espace réservé du contenu 2"/>
          <p:cNvSpPr>
            <a:spLocks noGrp="1"/>
          </p:cNvSpPr>
          <p:nvPr>
            <p:ph idx="1"/>
          </p:nvPr>
        </p:nvSpPr>
        <p:spPr/>
        <p:txBody>
          <a:bodyPr>
            <a:normAutofit/>
          </a:bodyPr>
          <a:lstStyle/>
          <a:p>
            <a:r>
              <a:rPr lang="fr-FR" sz="3200" b="1" dirty="0"/>
              <a:t>60%</a:t>
            </a:r>
            <a:r>
              <a:rPr lang="fr-FR" sz="3200" dirty="0"/>
              <a:t> de la population de 15 ans et plus déclaraient </a:t>
            </a:r>
            <a:r>
              <a:rPr lang="fr-FR" sz="3200" b="1" dirty="0"/>
              <a:t>ne pas savoir lire et écrire en français</a:t>
            </a:r>
            <a:endParaRPr lang="fr-FR" sz="3200" dirty="0"/>
          </a:p>
          <a:p>
            <a:endParaRPr lang="fr-FR" sz="3200" b="1" dirty="0"/>
          </a:p>
          <a:p>
            <a:r>
              <a:rPr lang="fr-FR" sz="3200" b="1" dirty="0"/>
              <a:t>80% </a:t>
            </a:r>
            <a:r>
              <a:rPr lang="fr-FR" sz="3200" dirty="0"/>
              <a:t>des recensés déclaraient </a:t>
            </a:r>
            <a:r>
              <a:rPr lang="fr-FR" sz="3200" b="1" dirty="0"/>
              <a:t>savoir lire et écrire en tahitien</a:t>
            </a:r>
            <a:endParaRPr lang="fr-FR" sz="3200" dirty="0"/>
          </a:p>
          <a:p>
            <a:endParaRPr lang="fr-FR" sz="2800" dirty="0"/>
          </a:p>
          <a:p>
            <a:pPr marL="0" indent="0">
              <a:buNone/>
            </a:pPr>
            <a:r>
              <a:rPr lang="fr-FR" dirty="0"/>
              <a:t>sources : INSEE, </a:t>
            </a:r>
            <a:r>
              <a:rPr lang="fr-FR" dirty="0" err="1"/>
              <a:t>n.d</a:t>
            </a:r>
            <a:r>
              <a:rPr lang="fr-FR" dirty="0"/>
              <a:t>., </a:t>
            </a:r>
            <a:r>
              <a:rPr lang="fr-FR" i="1" dirty="0"/>
              <a:t>Résultats statistiques du recensement général de la population de la Polynésie française effectué le 9 novembre 1962</a:t>
            </a:r>
            <a:r>
              <a:rPr lang="fr-FR" dirty="0"/>
              <a:t>, Paris, INSEE, cité par </a:t>
            </a:r>
            <a:r>
              <a:rPr lang="fr-FR" dirty="0" err="1"/>
              <a:t>Lavondès</a:t>
            </a:r>
            <a:r>
              <a:rPr lang="fr-FR" dirty="0"/>
              <a:t>, 1972, p. 60-61</a:t>
            </a:r>
          </a:p>
        </p:txBody>
      </p:sp>
    </p:spTree>
    <p:extLst>
      <p:ext uri="{BB962C8B-B14F-4D97-AF65-F5344CB8AC3E}">
        <p14:creationId xmlns:p14="http://schemas.microsoft.com/office/powerpoint/2010/main" val="190368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Le monopole institutionnel du français dans les années 1960-70</a:t>
            </a:r>
          </a:p>
        </p:txBody>
      </p:sp>
      <p:sp>
        <p:nvSpPr>
          <p:cNvPr id="3" name="Espace réservé du contenu 2"/>
          <p:cNvSpPr>
            <a:spLocks noGrp="1"/>
          </p:cNvSpPr>
          <p:nvPr>
            <p:ph idx="1"/>
          </p:nvPr>
        </p:nvSpPr>
        <p:spPr>
          <a:xfrm>
            <a:off x="4800600" y="731519"/>
            <a:ext cx="6492240" cy="5805467"/>
          </a:xfrm>
        </p:spPr>
        <p:txBody>
          <a:bodyPr>
            <a:normAutofit fontScale="62500" lnSpcReduction="20000"/>
          </a:bodyPr>
          <a:lstStyle/>
          <a:p>
            <a:pPr>
              <a:lnSpc>
                <a:spcPct val="120000"/>
              </a:lnSpc>
            </a:pPr>
            <a:r>
              <a:rPr lang="fr-FR" sz="3200" dirty="0"/>
              <a:t>« Dès le niveau le plus élémentaire, la totalité de l’enseignement est dispensée en français. À aucun stade, dans l’enseignement public, le tahitien n’est enseigné. </a:t>
            </a:r>
            <a:r>
              <a:rPr lang="fr-FR" sz="3200" b="1" dirty="0"/>
              <a:t>L’usage des langues vernaculaires est interdit dans le cadre des écoles</a:t>
            </a:r>
            <a:r>
              <a:rPr lang="fr-FR" sz="3200" dirty="0"/>
              <a:t>, non seulement aux maîtres, mais encore aux élèves qui ne sont pas autorisés à les employer pendant la classe et même dans leurs jeux pendant les récréations. </a:t>
            </a:r>
          </a:p>
          <a:p>
            <a:pPr>
              <a:lnSpc>
                <a:spcPct val="120000"/>
              </a:lnSpc>
            </a:pPr>
            <a:r>
              <a:rPr lang="fr-FR" sz="3200" dirty="0"/>
              <a:t>[</a:t>
            </a:r>
            <a:r>
              <a:rPr lang="is-IS" sz="3200" dirty="0"/>
              <a:t>…] </a:t>
            </a:r>
            <a:r>
              <a:rPr lang="fr-FR" sz="3200" dirty="0"/>
              <a:t>En dehors de l’école, c’est encore le français qui occupe une position dominante. </a:t>
            </a:r>
            <a:r>
              <a:rPr lang="fr-FR" sz="3200" b="1" dirty="0"/>
              <a:t>Les dialectes polynésiens sont tacitement ignorés dans tous les cas où la nécessité de communiquer ne rend pas strictement indispensable un recours au vernaculaire. </a:t>
            </a:r>
            <a:r>
              <a:rPr lang="fr-FR" sz="3200" dirty="0"/>
              <a:t>Le français est la langue officielle de tous les services officiels du Territoire : administration, services techniques, justice, police... »</a:t>
            </a:r>
          </a:p>
        </p:txBody>
      </p:sp>
      <p:sp>
        <p:nvSpPr>
          <p:cNvPr id="4" name="Espace réservé du texte 3"/>
          <p:cNvSpPr>
            <a:spLocks noGrp="1"/>
          </p:cNvSpPr>
          <p:nvPr>
            <p:ph type="body" sz="half" idx="2"/>
          </p:nvPr>
        </p:nvSpPr>
        <p:spPr/>
        <p:txBody>
          <a:bodyPr anchor="b">
            <a:normAutofit/>
          </a:bodyPr>
          <a:lstStyle/>
          <a:p>
            <a:r>
              <a:rPr lang="fr-FR" sz="2000" dirty="0"/>
              <a:t>source : </a:t>
            </a:r>
            <a:r>
              <a:rPr lang="fr-FR" sz="2000" dirty="0" err="1"/>
              <a:t>Lavondès</a:t>
            </a:r>
            <a:r>
              <a:rPr lang="fr-FR" sz="2000" dirty="0"/>
              <a:t>, H., 1972, « Problèmes sociolinguistiques et alphabétisation en Polynésie française », Cahiers de l’ORSTOM, série Sciences humaines, vol. IX, n°1, p. 49-61</a:t>
            </a:r>
          </a:p>
        </p:txBody>
      </p:sp>
    </p:spTree>
    <p:extLst>
      <p:ext uri="{BB962C8B-B14F-4D97-AF65-F5344CB8AC3E}">
        <p14:creationId xmlns:p14="http://schemas.microsoft.com/office/powerpoint/2010/main" val="1751439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re 1"/>
          <p:cNvSpPr>
            <a:spLocks noGrp="1"/>
          </p:cNvSpPr>
          <p:nvPr>
            <p:ph type="title"/>
          </p:nvPr>
        </p:nvSpPr>
        <p:spPr/>
        <p:txBody>
          <a:bodyPr>
            <a:normAutofit/>
          </a:bodyPr>
          <a:lstStyle/>
          <a:p>
            <a:r>
              <a:rPr lang="fr-FR" dirty="0"/>
              <a:t>Les principales langues parlées en Polynésie française</a:t>
            </a:r>
          </a:p>
        </p:txBody>
      </p:sp>
      <p:graphicFrame>
        <p:nvGraphicFramePr>
          <p:cNvPr id="72706" name="Objet 3"/>
          <p:cNvGraphicFramePr>
            <a:graphicFrameLocks noChangeAspect="1"/>
          </p:cNvGraphicFramePr>
          <p:nvPr>
            <p:extLst>
              <p:ext uri="{D42A27DB-BD31-4B8C-83A1-F6EECF244321}">
                <p14:modId xmlns:p14="http://schemas.microsoft.com/office/powerpoint/2010/main" val="3146269664"/>
              </p:ext>
            </p:extLst>
          </p:nvPr>
        </p:nvGraphicFramePr>
        <p:xfrm>
          <a:off x="744538" y="2427288"/>
          <a:ext cx="10960100" cy="3517900"/>
        </p:xfrm>
        <a:graphic>
          <a:graphicData uri="http://schemas.openxmlformats.org/presentationml/2006/ole">
            <mc:AlternateContent xmlns:mc="http://schemas.openxmlformats.org/markup-compatibility/2006">
              <mc:Choice xmlns:v="urn:schemas-microsoft-com:vml" Requires="v">
                <p:oleObj spid="_x0000_s102996" name="Document" r:id="rId4" imgW="5905500" imgH="1892300" progId="Word.Document.12">
                  <p:embed/>
                </p:oleObj>
              </mc:Choice>
              <mc:Fallback>
                <p:oleObj name="Document" r:id="rId4" imgW="5905500" imgH="1892300" progId="Word.Document.12">
                  <p:embed/>
                  <p:pic>
                    <p:nvPicPr>
                      <p:cNvPr id="0" name=""/>
                      <p:cNvPicPr>
                        <a:picLocks noChangeAspect="1" noChangeArrowheads="1"/>
                      </p:cNvPicPr>
                      <p:nvPr/>
                    </p:nvPicPr>
                    <p:blipFill>
                      <a:blip r:embed="rId5"/>
                      <a:srcRect/>
                      <a:stretch>
                        <a:fillRect/>
                      </a:stretch>
                    </p:blipFill>
                    <p:spPr bwMode="auto">
                      <a:xfrm>
                        <a:off x="744538" y="2427288"/>
                        <a:ext cx="10960100" cy="351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52741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9788" y="605306"/>
            <a:ext cx="3932237" cy="1452093"/>
          </a:xfrm>
        </p:spPr>
        <p:txBody>
          <a:bodyPr>
            <a:noAutofit/>
          </a:bodyPr>
          <a:lstStyle/>
          <a:p>
            <a:r>
              <a:rPr lang="fr-FR" sz="2800" dirty="0"/>
              <a:t>La bascule linguistique : </a:t>
            </a:r>
            <a:br>
              <a:rPr lang="fr-FR" sz="2800" dirty="0"/>
            </a:br>
            <a:r>
              <a:rPr lang="fr-FR" sz="2800" dirty="0"/>
              <a:t>le témoignage d’une mère en 2011</a:t>
            </a:r>
          </a:p>
        </p:txBody>
      </p:sp>
      <p:sp>
        <p:nvSpPr>
          <p:cNvPr id="3" name="Espace réservé du contenu 2"/>
          <p:cNvSpPr>
            <a:spLocks noGrp="1"/>
          </p:cNvSpPr>
          <p:nvPr>
            <p:ph idx="1"/>
          </p:nvPr>
        </p:nvSpPr>
        <p:spPr>
          <a:xfrm>
            <a:off x="4800600" y="731519"/>
            <a:ext cx="6667500" cy="5805467"/>
          </a:xfrm>
        </p:spPr>
        <p:txBody>
          <a:bodyPr>
            <a:normAutofit fontScale="62500" lnSpcReduction="20000"/>
          </a:bodyPr>
          <a:lstStyle/>
          <a:p>
            <a:r>
              <a:rPr lang="fr-FR" i="1" dirty="0"/>
              <a:t>[le tahitien] C’est votre langue maternelle ?</a:t>
            </a:r>
          </a:p>
          <a:p>
            <a:r>
              <a:rPr lang="fr-FR" dirty="0"/>
              <a:t>La mère : Pas vraiment… disons que quand j’ai commencé à parler, c’était en français. J’étais entourée de mes parents qui parlaient en tahitien. Mais à nous, ils nous ont toujours parlé en français. Mais j’ai toujours entendu du tahitien. J’ai appris… j’étais protestante… mes parents étaient protestants très pratiquants… j’ai grandi à la lecture et à l’écriture du tahitien. A l’école du dimanche. Mais je ne parlais pas. Mais je comprenais très très bien et j’écrivais très très bien. Mon papa parlait très bien français, ma maman couci-couça… et mes grands-parents, français couci-couça. Mon papa, il a travaillé au CEP, et il lisait énormément… il lisait beaucoup, beaucoup. Il a côtoyé beaucoup de métros, hein !</a:t>
            </a:r>
          </a:p>
          <a:p>
            <a:r>
              <a:rPr lang="fr-FR" i="1" dirty="0"/>
              <a:t>Est-ce que c’était une stratégie de vous parler en français… ?</a:t>
            </a:r>
          </a:p>
          <a:p>
            <a:r>
              <a:rPr lang="fr-FR" dirty="0"/>
              <a:t>La mère : Ben oui, ça faisait partie… avant, tu ne parles pas en tahitien, il fallait parler français… à l’école, l’école, c’est le français… À la maison… il nous poussait à l’école… il nous parlait en français dans l’optique qu’on travaille bien en français. Il s’adressait à nous exclusivement en français, sauf quand il était fâché [rire], là c’était en tahitien. Mais sinon, c’était exclusivement en français.</a:t>
            </a:r>
          </a:p>
          <a:p>
            <a:endParaRPr lang="fr-FR" dirty="0"/>
          </a:p>
        </p:txBody>
      </p:sp>
      <p:sp>
        <p:nvSpPr>
          <p:cNvPr id="4" name="Espace réservé du texte 3"/>
          <p:cNvSpPr>
            <a:spLocks noGrp="1"/>
          </p:cNvSpPr>
          <p:nvPr>
            <p:ph type="body" sz="half" idx="2"/>
          </p:nvPr>
        </p:nvSpPr>
        <p:spPr>
          <a:xfrm>
            <a:off x="839788" y="2057400"/>
            <a:ext cx="3932237" cy="2171700"/>
          </a:xfrm>
        </p:spPr>
        <p:txBody>
          <a:bodyPr anchor="b">
            <a:normAutofit/>
          </a:bodyPr>
          <a:lstStyle/>
          <a:p>
            <a:r>
              <a:rPr lang="fr-FR" sz="1600" dirty="0"/>
              <a:t>Source : </a:t>
            </a:r>
            <a:r>
              <a:rPr lang="fr-FR" sz="1600" dirty="0" err="1"/>
              <a:t>Salaün</a:t>
            </a:r>
            <a:r>
              <a:rPr lang="fr-FR" sz="1600" dirty="0"/>
              <a:t>, M., 2011, </a:t>
            </a:r>
            <a:r>
              <a:rPr lang="fr-FR" sz="1600" i="1" dirty="0"/>
              <a:t>Renforcer l'enseignement des langues et cultures polynésiennes à l'école élémentaire. Contribution à l'évaluation de l'expérimentation ECOLPOM en Polynésie française : aspects sociolinguistiques</a:t>
            </a:r>
            <a:r>
              <a:rPr lang="fr-FR" sz="1600" dirty="0"/>
              <a:t>, ANR Ecole plurilingue Outre-mer, Paris, Université Paris 5, p. 106</a:t>
            </a:r>
          </a:p>
        </p:txBody>
      </p:sp>
    </p:spTree>
    <p:extLst>
      <p:ext uri="{BB962C8B-B14F-4D97-AF65-F5344CB8AC3E}">
        <p14:creationId xmlns:p14="http://schemas.microsoft.com/office/powerpoint/2010/main" val="1243788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pratique linguistique contemporaine des enfants</a:t>
            </a:r>
          </a:p>
        </p:txBody>
      </p:sp>
      <p:sp>
        <p:nvSpPr>
          <p:cNvPr id="3" name="Espace réservé du contenu 2"/>
          <p:cNvSpPr>
            <a:spLocks noGrp="1"/>
          </p:cNvSpPr>
          <p:nvPr>
            <p:ph idx="1"/>
          </p:nvPr>
        </p:nvSpPr>
        <p:spPr>
          <a:xfrm>
            <a:off x="1097280" y="1845733"/>
            <a:ext cx="10058400" cy="4341057"/>
          </a:xfrm>
        </p:spPr>
        <p:txBody>
          <a:bodyPr>
            <a:normAutofit/>
          </a:bodyPr>
          <a:lstStyle/>
          <a:p>
            <a:pPr>
              <a:buFont typeface="Courier New" charset="0"/>
              <a:buChar char="o"/>
            </a:pPr>
            <a:r>
              <a:rPr lang="fr-FR" sz="2400" dirty="0"/>
              <a:t> La majorité des enfants de Polynésie grandit dans un environnement familial où l’on entend plusieurs langues (langues polynésiennes, français dans une variété locale, français standard, etc.).</a:t>
            </a:r>
          </a:p>
          <a:p>
            <a:pPr>
              <a:buFont typeface="Courier New" charset="0"/>
              <a:buChar char="o"/>
            </a:pPr>
            <a:r>
              <a:rPr lang="fr-FR" sz="2400" dirty="0"/>
              <a:t> Les adultes s’adressent à eux principalement en français (avec une grande variabilité selon le milieu social et l’origine ethnique des parents).</a:t>
            </a:r>
          </a:p>
          <a:p>
            <a:pPr>
              <a:buFont typeface="Courier New" charset="0"/>
              <a:buChar char="o"/>
            </a:pPr>
            <a:r>
              <a:rPr lang="fr-FR" sz="2400" dirty="0"/>
              <a:t> Les enfants produisent principalement en français (local) au quotidien avec leurs amis et avec leurs frères et sœurs.</a:t>
            </a:r>
          </a:p>
          <a:p>
            <a:pPr>
              <a:buFont typeface="Courier New" charset="0"/>
              <a:buChar char="o"/>
            </a:pPr>
            <a:r>
              <a:rPr lang="fr-FR" sz="2400" dirty="0"/>
              <a:t> Dans les situations informelles, ils ont souvent recours au « mélange » (ou « charabia », ou « parler </a:t>
            </a:r>
            <a:r>
              <a:rPr lang="fr-FR" sz="2400" dirty="0" err="1"/>
              <a:t>kaina</a:t>
            </a:r>
            <a:r>
              <a:rPr lang="fr-FR" sz="2400" dirty="0"/>
              <a:t> »…).</a:t>
            </a:r>
          </a:p>
        </p:txBody>
      </p:sp>
    </p:spTree>
    <p:extLst>
      <p:ext uri="{BB962C8B-B14F-4D97-AF65-F5344CB8AC3E}">
        <p14:creationId xmlns:p14="http://schemas.microsoft.com/office/powerpoint/2010/main" val="169863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AEF6A1-06D5-1D41-AF13-146E3703C472}"/>
              </a:ext>
            </a:extLst>
          </p:cNvPr>
          <p:cNvSpPr>
            <a:spLocks noGrp="1"/>
          </p:cNvSpPr>
          <p:nvPr>
            <p:ph type="title"/>
          </p:nvPr>
        </p:nvSpPr>
        <p:spPr/>
        <p:txBody>
          <a:bodyPr>
            <a:normAutofit/>
          </a:bodyPr>
          <a:lstStyle/>
          <a:p>
            <a:r>
              <a:rPr lang="fr-FR" sz="4800" dirty="0"/>
              <a:t>Être bilingue </a:t>
            </a:r>
          </a:p>
        </p:txBody>
      </p:sp>
      <p:sp>
        <p:nvSpPr>
          <p:cNvPr id="3" name="Espace réservé du texte 2">
            <a:extLst>
              <a:ext uri="{FF2B5EF4-FFF2-40B4-BE49-F238E27FC236}">
                <a16:creationId xmlns:a16="http://schemas.microsoft.com/office/drawing/2014/main" id="{B2BB638F-AD5A-C947-B1A5-FC16365A5E96}"/>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164037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fr-FR" altLang="ja-JP" dirty="0"/>
              <a:t>C’est quoi être bilingue ?</a:t>
            </a:r>
            <a:endParaRPr lang="fr-FR" altLang="fr-FR" dirty="0"/>
          </a:p>
        </p:txBody>
      </p:sp>
      <p:sp>
        <p:nvSpPr>
          <p:cNvPr id="18434" name="Rectangle 3"/>
          <p:cNvSpPr>
            <a:spLocks noGrp="1" noChangeArrowheads="1"/>
          </p:cNvSpPr>
          <p:nvPr>
            <p:ph idx="1"/>
          </p:nvPr>
        </p:nvSpPr>
        <p:spPr/>
        <p:txBody>
          <a:bodyPr>
            <a:noAutofit/>
          </a:bodyPr>
          <a:lstStyle/>
          <a:p>
            <a:r>
              <a:rPr lang="fr-FR" altLang="fr-FR" sz="2800" dirty="0"/>
              <a:t>Bloomfield (1935) : posséder une compétence de locuteur natif dans deux langues.</a:t>
            </a:r>
          </a:p>
          <a:p>
            <a:r>
              <a:rPr lang="fr-FR" altLang="fr-FR" sz="2800" dirty="0" err="1"/>
              <a:t>Macnamara</a:t>
            </a:r>
            <a:r>
              <a:rPr lang="fr-FR" altLang="fr-FR" sz="2800" dirty="0"/>
              <a:t> (1967) : posséder une compétence minimale dans une des quatre habiletés linguistiques, à savoir, comprendre, parler, lire et écrire dans une langue autre que sa langue maternelle.</a:t>
            </a:r>
          </a:p>
          <a:p>
            <a:r>
              <a:rPr lang="fr-FR" altLang="fr-FR" sz="2800" dirty="0" err="1"/>
              <a:t>Oksaar</a:t>
            </a:r>
            <a:r>
              <a:rPr lang="fr-FR" altLang="fr-FR" sz="2800" dirty="0"/>
              <a:t> (1980)</a:t>
            </a:r>
            <a:r>
              <a:rPr lang="en-US" altLang="fr-FR" sz="2800" dirty="0"/>
              <a:t> : </a:t>
            </a:r>
            <a:r>
              <a:rPr lang="fr-FR" altLang="fr-FR" sz="2800" dirty="0"/>
              <a:t>être en mesure – dans la plupart des situations – de passer sans difficulté majeure d’</a:t>
            </a:r>
            <a:r>
              <a:rPr lang="fr-FR" altLang="ja-JP" sz="2800" dirty="0"/>
              <a:t>une langue à l’autre en cas de nécessité. </a:t>
            </a:r>
          </a:p>
          <a:p>
            <a:r>
              <a:rPr lang="fr-FR" altLang="fr-FR" sz="2800" dirty="0"/>
              <a:t>Grosjean (2015) : utiliser deux ou plusieurs langues ou dialectes dans la vie de tous les jours.</a:t>
            </a:r>
            <a:endParaRPr lang="en-US" altLang="fr-FR" sz="2800" dirty="0"/>
          </a:p>
        </p:txBody>
      </p:sp>
    </p:spTree>
    <p:extLst>
      <p:ext uri="{BB962C8B-B14F-4D97-AF65-F5344CB8AC3E}">
        <p14:creationId xmlns:p14="http://schemas.microsoft.com/office/powerpoint/2010/main" val="4003604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0"/>
                                  </p:iterate>
                                  <p:childTnLst>
                                    <p:set>
                                      <p:cBhvr>
                                        <p:cTn id="18" dur="1" fill="hold">
                                          <p:stCondLst>
                                            <p:cond delay="0"/>
                                          </p:stCondLst>
                                        </p:cTn>
                                        <p:tgtEl>
                                          <p:spTgt spid="184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0026B0-0370-AC4E-B86A-71DD60B44D87}"/>
              </a:ext>
            </a:extLst>
          </p:cNvPr>
          <p:cNvSpPr>
            <a:spLocks noGrp="1"/>
          </p:cNvSpPr>
          <p:nvPr>
            <p:ph type="title"/>
          </p:nvPr>
        </p:nvSpPr>
        <p:spPr/>
        <p:txBody>
          <a:bodyPr/>
          <a:lstStyle/>
          <a:p>
            <a:r>
              <a:rPr lang="fr-FR" dirty="0"/>
              <a:t>Démystifier le bilinguisme</a:t>
            </a:r>
          </a:p>
        </p:txBody>
      </p:sp>
      <p:pic>
        <p:nvPicPr>
          <p:cNvPr id="4" name="Image 3">
            <a:hlinkClick r:id="rId2"/>
            <a:extLst>
              <a:ext uri="{FF2B5EF4-FFF2-40B4-BE49-F238E27FC236}">
                <a16:creationId xmlns:a16="http://schemas.microsoft.com/office/drawing/2014/main" id="{83BE1EDC-0563-974F-AB08-4B62C513D3BB}"/>
              </a:ext>
            </a:extLst>
          </p:cNvPr>
          <p:cNvPicPr>
            <a:picLocks noChangeAspect="1"/>
          </p:cNvPicPr>
          <p:nvPr/>
        </p:nvPicPr>
        <p:blipFill>
          <a:blip r:embed="rId3"/>
          <a:stretch>
            <a:fillRect/>
          </a:stretch>
        </p:blipFill>
        <p:spPr>
          <a:xfrm>
            <a:off x="8856617" y="1954336"/>
            <a:ext cx="2299063" cy="3567512"/>
          </a:xfrm>
          <a:prstGeom prst="rect">
            <a:avLst/>
          </a:prstGeom>
        </p:spPr>
      </p:pic>
      <p:sp>
        <p:nvSpPr>
          <p:cNvPr id="8" name="ZoneTexte 7">
            <a:extLst>
              <a:ext uri="{FF2B5EF4-FFF2-40B4-BE49-F238E27FC236}">
                <a16:creationId xmlns:a16="http://schemas.microsoft.com/office/drawing/2014/main" id="{2052EF18-18CC-914F-B6D2-05493C78E3F5}"/>
              </a:ext>
            </a:extLst>
          </p:cNvPr>
          <p:cNvSpPr txBox="1"/>
          <p:nvPr/>
        </p:nvSpPr>
        <p:spPr>
          <a:xfrm>
            <a:off x="1097280" y="5738824"/>
            <a:ext cx="7789312" cy="369332"/>
          </a:xfrm>
          <a:prstGeom prst="rect">
            <a:avLst/>
          </a:prstGeom>
          <a:noFill/>
        </p:spPr>
        <p:txBody>
          <a:bodyPr wrap="none" rtlCol="0">
            <a:spAutoFit/>
          </a:bodyPr>
          <a:lstStyle/>
          <a:p>
            <a:r>
              <a:rPr lang="fr-FR" dirty="0">
                <a:hlinkClick r:id="rId4"/>
              </a:rPr>
              <a:t>https://www.franceculture.fr/emissions/tire-ta-langue/demystifier-le-bilinguisme</a:t>
            </a:r>
            <a:endParaRPr lang="fr-FR" dirty="0"/>
          </a:p>
        </p:txBody>
      </p:sp>
      <p:pic>
        <p:nvPicPr>
          <p:cNvPr id="10" name="Image 9">
            <a:extLst>
              <a:ext uri="{FF2B5EF4-FFF2-40B4-BE49-F238E27FC236}">
                <a16:creationId xmlns:a16="http://schemas.microsoft.com/office/drawing/2014/main" id="{59502D1B-3A1E-D547-AE71-92103D896748}"/>
              </a:ext>
            </a:extLst>
          </p:cNvPr>
          <p:cNvPicPr>
            <a:picLocks noChangeAspect="1"/>
          </p:cNvPicPr>
          <p:nvPr/>
        </p:nvPicPr>
        <p:blipFill>
          <a:blip r:embed="rId5"/>
          <a:stretch>
            <a:fillRect/>
          </a:stretch>
        </p:blipFill>
        <p:spPr>
          <a:xfrm>
            <a:off x="1314990" y="2172359"/>
            <a:ext cx="1406434" cy="2117379"/>
          </a:xfrm>
          <a:prstGeom prst="rect">
            <a:avLst/>
          </a:prstGeom>
        </p:spPr>
      </p:pic>
      <p:sp>
        <p:nvSpPr>
          <p:cNvPr id="11" name="ZoneTexte 10">
            <a:extLst>
              <a:ext uri="{FF2B5EF4-FFF2-40B4-BE49-F238E27FC236}">
                <a16:creationId xmlns:a16="http://schemas.microsoft.com/office/drawing/2014/main" id="{F9A0CA84-2525-E645-8C22-E8629FC515AB}"/>
              </a:ext>
            </a:extLst>
          </p:cNvPr>
          <p:cNvSpPr txBox="1"/>
          <p:nvPr/>
        </p:nvSpPr>
        <p:spPr>
          <a:xfrm>
            <a:off x="3004457" y="2438400"/>
            <a:ext cx="5033750" cy="707886"/>
          </a:xfrm>
          <a:prstGeom prst="rect">
            <a:avLst/>
          </a:prstGeom>
          <a:noFill/>
        </p:spPr>
        <p:txBody>
          <a:bodyPr wrap="none" rtlCol="0">
            <a:spAutoFit/>
          </a:bodyPr>
          <a:lstStyle/>
          <a:p>
            <a:r>
              <a:rPr lang="fr-FR" sz="2000" dirty="0"/>
              <a:t>François Grosjean</a:t>
            </a:r>
          </a:p>
          <a:p>
            <a:r>
              <a:rPr lang="fr-FR" sz="2000" dirty="0"/>
              <a:t>Professeur émérite à l’Université de Neuchâtel</a:t>
            </a:r>
          </a:p>
        </p:txBody>
      </p:sp>
      <p:sp>
        <p:nvSpPr>
          <p:cNvPr id="12" name="ZoneTexte 11">
            <a:extLst>
              <a:ext uri="{FF2B5EF4-FFF2-40B4-BE49-F238E27FC236}">
                <a16:creationId xmlns:a16="http://schemas.microsoft.com/office/drawing/2014/main" id="{28FE64CB-2FBC-9C41-B5FC-41ABD7A99A32}"/>
              </a:ext>
            </a:extLst>
          </p:cNvPr>
          <p:cNvSpPr txBox="1"/>
          <p:nvPr/>
        </p:nvSpPr>
        <p:spPr>
          <a:xfrm>
            <a:off x="1097280" y="5261004"/>
            <a:ext cx="3568606" cy="400110"/>
          </a:xfrm>
          <a:prstGeom prst="rect">
            <a:avLst/>
          </a:prstGeom>
          <a:noFill/>
        </p:spPr>
        <p:txBody>
          <a:bodyPr wrap="none" rtlCol="0">
            <a:spAutoFit/>
          </a:bodyPr>
          <a:lstStyle/>
          <a:p>
            <a:r>
              <a:rPr lang="fr-FR" sz="2000" dirty="0"/>
              <a:t>Un entretien sur France culture :</a:t>
            </a:r>
          </a:p>
        </p:txBody>
      </p:sp>
    </p:spTree>
    <p:extLst>
      <p:ext uri="{BB962C8B-B14F-4D97-AF65-F5344CB8AC3E}">
        <p14:creationId xmlns:p14="http://schemas.microsoft.com/office/powerpoint/2010/main" val="2337825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r>
              <a:rPr lang="fr-FR" altLang="fr-FR" dirty="0"/>
              <a:t>L’</a:t>
            </a:r>
            <a:r>
              <a:rPr lang="fr-FR" altLang="fr-FR" dirty="0" err="1"/>
              <a:t>interlangue</a:t>
            </a:r>
            <a:endParaRPr lang="fr-FR" altLang="fr-FR" dirty="0"/>
          </a:p>
        </p:txBody>
      </p:sp>
      <p:sp>
        <p:nvSpPr>
          <p:cNvPr id="64514" name="Rectangle 3"/>
          <p:cNvSpPr>
            <a:spLocks noGrp="1" noChangeArrowheads="1"/>
          </p:cNvSpPr>
          <p:nvPr>
            <p:ph idx="1"/>
          </p:nvPr>
        </p:nvSpPr>
        <p:spPr>
          <a:xfrm>
            <a:off x="1097280" y="1845734"/>
            <a:ext cx="10058400" cy="4386624"/>
          </a:xfrm>
        </p:spPr>
        <p:txBody>
          <a:bodyPr>
            <a:noAutofit/>
          </a:bodyPr>
          <a:lstStyle/>
          <a:p>
            <a:r>
              <a:rPr lang="fr-FR" altLang="fr-FR" sz="2800" dirty="0"/>
              <a:t>Tous les jeunes bilingues, avant 4</a:t>
            </a:r>
            <a:r>
              <a:rPr lang="fr-FR" altLang="ja-JP" sz="2800" dirty="0"/>
              <a:t>~5 ans,</a:t>
            </a:r>
            <a:r>
              <a:rPr lang="fr-FR" altLang="fr-FR" sz="2800" dirty="0"/>
              <a:t> mélangent des éléments lexicaux ou syntaxiques issus des langues auxquelles ils sont exposés </a:t>
            </a:r>
          </a:p>
          <a:p>
            <a:r>
              <a:rPr lang="en-US" altLang="fr-FR" sz="2800" dirty="0"/>
              <a:t>A., </a:t>
            </a:r>
            <a:r>
              <a:rPr lang="en-US" altLang="fr-FR" sz="2800" dirty="0" err="1"/>
              <a:t>septembre</a:t>
            </a:r>
            <a:r>
              <a:rPr lang="en-US" altLang="fr-FR" sz="2800" dirty="0"/>
              <a:t> 2012 (3 </a:t>
            </a:r>
            <a:r>
              <a:rPr lang="en-US" altLang="fr-FR" sz="2800" dirty="0" err="1"/>
              <a:t>ans</a:t>
            </a:r>
            <a:r>
              <a:rPr lang="en-US" altLang="fr-FR" sz="2800" dirty="0"/>
              <a:t>)</a:t>
            </a:r>
            <a:endParaRPr lang="fr-FR" altLang="fr-FR" sz="2800" dirty="0"/>
          </a:p>
          <a:p>
            <a:pPr lvl="1"/>
            <a:r>
              <a:rPr lang="en-US" altLang="fr-FR" sz="2800" i="1" dirty="0" err="1"/>
              <a:t>C’est</a:t>
            </a:r>
            <a:r>
              <a:rPr lang="en-US" altLang="fr-FR" sz="2800" i="1" dirty="0"/>
              <a:t> </a:t>
            </a:r>
            <a:r>
              <a:rPr lang="en-US" altLang="fr-FR" sz="2800" i="1" dirty="0" err="1"/>
              <a:t>quelqu’un</a:t>
            </a:r>
            <a:r>
              <a:rPr lang="en-US" altLang="fr-FR" sz="2800" i="1" dirty="0"/>
              <a:t> qui a fait </a:t>
            </a:r>
            <a:r>
              <a:rPr lang="en-US" altLang="fr-FR" sz="2800" b="1" i="1" dirty="0" err="1"/>
              <a:t>pohe</a:t>
            </a:r>
            <a:r>
              <a:rPr lang="en-US" altLang="fr-FR" sz="2800" i="1" dirty="0"/>
              <a:t> le </a:t>
            </a:r>
            <a:r>
              <a:rPr lang="en-US" altLang="fr-FR" sz="2800" b="1" i="1" dirty="0" err="1"/>
              <a:t>to'e</a:t>
            </a:r>
            <a:r>
              <a:rPr lang="en-US" altLang="fr-FR" sz="2800" i="1" dirty="0"/>
              <a:t>. </a:t>
            </a:r>
          </a:p>
          <a:p>
            <a:pPr lvl="1"/>
            <a:r>
              <a:rPr lang="en-US" altLang="fr-FR" sz="2800" i="1" dirty="0" err="1"/>
              <a:t>C’est</a:t>
            </a:r>
            <a:r>
              <a:rPr lang="en-US" altLang="fr-FR" sz="2800" i="1" dirty="0"/>
              <a:t> </a:t>
            </a:r>
            <a:r>
              <a:rPr lang="en-US" altLang="fr-FR" sz="2800" i="1" dirty="0" err="1"/>
              <a:t>gros</a:t>
            </a:r>
            <a:r>
              <a:rPr lang="en-US" altLang="fr-FR" sz="2800" i="1" dirty="0"/>
              <a:t> mon </a:t>
            </a:r>
            <a:r>
              <a:rPr lang="en-US" altLang="fr-FR" sz="2800" b="1" i="1" dirty="0"/>
              <a:t>'</a:t>
            </a:r>
            <a:r>
              <a:rPr lang="en-US" altLang="fr-FR" sz="2800" b="1" i="1" dirty="0" err="1"/>
              <a:t>ōpū</a:t>
            </a:r>
            <a:r>
              <a:rPr lang="en-US" altLang="fr-FR" sz="2800" i="1" dirty="0"/>
              <a:t> </a:t>
            </a:r>
            <a:r>
              <a:rPr lang="en-US" altLang="fr-FR" sz="2800" i="1" dirty="0" err="1"/>
              <a:t>parce</a:t>
            </a:r>
            <a:r>
              <a:rPr lang="en-US" altLang="fr-FR" sz="2800" i="1" dirty="0"/>
              <a:t> que </a:t>
            </a:r>
            <a:r>
              <a:rPr lang="en-US" altLang="fr-FR" sz="2800" i="1" dirty="0" err="1"/>
              <a:t>j’ai</a:t>
            </a:r>
            <a:r>
              <a:rPr lang="en-US" altLang="fr-FR" sz="2800" i="1" dirty="0"/>
              <a:t> </a:t>
            </a:r>
            <a:r>
              <a:rPr lang="en-US" altLang="fr-FR" sz="2800" i="1" dirty="0" err="1"/>
              <a:t>bu</a:t>
            </a:r>
            <a:r>
              <a:rPr lang="en-US" altLang="fr-FR" sz="2800" i="1" dirty="0"/>
              <a:t> de </a:t>
            </a:r>
            <a:r>
              <a:rPr lang="en-US" altLang="fr-FR" sz="2800" i="1" dirty="0" err="1"/>
              <a:t>l’eau</a:t>
            </a:r>
            <a:r>
              <a:rPr lang="en-US" altLang="fr-FR" sz="2800" i="1" dirty="0"/>
              <a:t> </a:t>
            </a:r>
            <a:r>
              <a:rPr lang="en-US" altLang="fr-FR" sz="2800" i="1" dirty="0" err="1"/>
              <a:t>dans</a:t>
            </a:r>
            <a:r>
              <a:rPr lang="en-US" altLang="fr-FR" sz="2800" i="1" dirty="0"/>
              <a:t> le </a:t>
            </a:r>
            <a:r>
              <a:rPr lang="en-US" altLang="fr-FR" sz="2800" b="1" i="1" dirty="0"/>
              <a:t>fare </a:t>
            </a:r>
            <a:r>
              <a:rPr lang="en-US" altLang="fr-FR" sz="2800" b="1" i="1" dirty="0" err="1"/>
              <a:t>pape</a:t>
            </a:r>
            <a:r>
              <a:rPr lang="en-US" altLang="fr-FR" sz="2800" i="1" dirty="0"/>
              <a:t>.</a:t>
            </a:r>
            <a:endParaRPr lang="fr-FR" altLang="fr-FR" sz="2800" i="1" dirty="0"/>
          </a:p>
        </p:txBody>
      </p:sp>
    </p:spTree>
    <p:extLst>
      <p:ext uri="{BB962C8B-B14F-4D97-AF65-F5344CB8AC3E}">
        <p14:creationId xmlns:p14="http://schemas.microsoft.com/office/powerpoint/2010/main" val="3923139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animEffect transition="in" filter="dissolve">
                                      <p:cBhvr>
                                        <p:cTn id="7" dur="500"/>
                                        <p:tgtEl>
                                          <p:spTgt spid="645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514">
                                            <p:txEl>
                                              <p:pRg st="1" end="1"/>
                                            </p:txEl>
                                          </p:spTgt>
                                        </p:tgtEl>
                                        <p:attrNameLst>
                                          <p:attrName>style.visibility</p:attrName>
                                        </p:attrNameLst>
                                      </p:cBhvr>
                                      <p:to>
                                        <p:strVal val="visible"/>
                                      </p:to>
                                    </p:set>
                                    <p:animEffect transition="in" filter="dissolve">
                                      <p:cBhvr>
                                        <p:cTn id="12" dur="500"/>
                                        <p:tgtEl>
                                          <p:spTgt spid="645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4514">
                                            <p:txEl>
                                              <p:pRg st="2" end="2"/>
                                            </p:txEl>
                                          </p:spTgt>
                                        </p:tgtEl>
                                        <p:attrNameLst>
                                          <p:attrName>style.visibility</p:attrName>
                                        </p:attrNameLst>
                                      </p:cBhvr>
                                      <p:to>
                                        <p:strVal val="visible"/>
                                      </p:to>
                                    </p:set>
                                    <p:animEffect transition="in" filter="dissolve">
                                      <p:cBhvr>
                                        <p:cTn id="17" dur="500"/>
                                        <p:tgtEl>
                                          <p:spTgt spid="645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4514">
                                            <p:txEl>
                                              <p:pRg st="3" end="3"/>
                                            </p:txEl>
                                          </p:spTgt>
                                        </p:tgtEl>
                                        <p:attrNameLst>
                                          <p:attrName>style.visibility</p:attrName>
                                        </p:attrNameLst>
                                      </p:cBhvr>
                                      <p:to>
                                        <p:strVal val="visible"/>
                                      </p:to>
                                    </p:set>
                                    <p:animEffect transition="in" filter="dissolve">
                                      <p:cBhvr>
                                        <p:cTn id="22" dur="500"/>
                                        <p:tgtEl>
                                          <p:spTgt spid="645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bldLvl="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fr-FR" altLang="fr-FR" dirty="0"/>
              <a:t>Régulation des langues en fonction de la situation d’</a:t>
            </a:r>
            <a:r>
              <a:rPr lang="fr-FR" altLang="ja-JP" dirty="0"/>
              <a:t>énonciation</a:t>
            </a:r>
            <a:endParaRPr lang="fr-FR" altLang="fr-FR" dirty="0"/>
          </a:p>
        </p:txBody>
      </p:sp>
      <p:sp>
        <p:nvSpPr>
          <p:cNvPr id="3" name="Espace réservé du contenu 2"/>
          <p:cNvSpPr>
            <a:spLocks noGrp="1"/>
          </p:cNvSpPr>
          <p:nvPr>
            <p:ph idx="1"/>
          </p:nvPr>
        </p:nvSpPr>
        <p:spPr/>
        <p:txBody>
          <a:bodyPr/>
          <a:lstStyle/>
          <a:p>
            <a:endParaRPr lang="fr-FR"/>
          </a:p>
        </p:txBody>
      </p:sp>
      <p:sp>
        <p:nvSpPr>
          <p:cNvPr id="57346" name="Oval 4"/>
          <p:cNvSpPr>
            <a:spLocks noChangeArrowheads="1"/>
          </p:cNvSpPr>
          <p:nvPr/>
        </p:nvSpPr>
        <p:spPr bwMode="auto">
          <a:xfrm>
            <a:off x="2971800" y="2290311"/>
            <a:ext cx="4343400" cy="3962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endParaRPr lang="fr-FR" altLang="fr-FR" sz="2400"/>
          </a:p>
        </p:txBody>
      </p:sp>
      <p:sp>
        <p:nvSpPr>
          <p:cNvPr id="57347" name="Oval 5"/>
          <p:cNvSpPr>
            <a:spLocks noChangeArrowheads="1"/>
          </p:cNvSpPr>
          <p:nvPr/>
        </p:nvSpPr>
        <p:spPr bwMode="auto">
          <a:xfrm>
            <a:off x="3200400" y="3204711"/>
            <a:ext cx="1600200" cy="1066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endParaRPr lang="fr-FR" altLang="fr-FR" sz="2400"/>
          </a:p>
        </p:txBody>
      </p:sp>
      <p:sp>
        <p:nvSpPr>
          <p:cNvPr id="57348" name="Oval 6"/>
          <p:cNvSpPr>
            <a:spLocks noChangeArrowheads="1"/>
          </p:cNvSpPr>
          <p:nvPr/>
        </p:nvSpPr>
        <p:spPr bwMode="auto">
          <a:xfrm>
            <a:off x="3352800" y="4423911"/>
            <a:ext cx="1676400" cy="1295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endParaRPr lang="fr-FR" altLang="fr-FR" sz="2400"/>
          </a:p>
        </p:txBody>
      </p:sp>
      <p:sp>
        <p:nvSpPr>
          <p:cNvPr id="113671" name="Line 7"/>
          <p:cNvSpPr>
            <a:spLocks noChangeShapeType="1"/>
          </p:cNvSpPr>
          <p:nvPr/>
        </p:nvSpPr>
        <p:spPr bwMode="auto">
          <a:xfrm flipV="1">
            <a:off x="4876800" y="4576311"/>
            <a:ext cx="762000" cy="53340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3672" name="Line 8"/>
          <p:cNvSpPr>
            <a:spLocks noChangeShapeType="1"/>
          </p:cNvSpPr>
          <p:nvPr/>
        </p:nvSpPr>
        <p:spPr bwMode="auto">
          <a:xfrm>
            <a:off x="4724400" y="3738111"/>
            <a:ext cx="914400" cy="45720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3675" name="Line 11"/>
          <p:cNvSpPr>
            <a:spLocks noChangeShapeType="1"/>
          </p:cNvSpPr>
          <p:nvPr/>
        </p:nvSpPr>
        <p:spPr bwMode="auto">
          <a:xfrm>
            <a:off x="7010400" y="4042911"/>
            <a:ext cx="1295400" cy="15240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7352" name="Rectangle 13"/>
          <p:cNvSpPr>
            <a:spLocks noChangeArrowheads="1"/>
          </p:cNvSpPr>
          <p:nvPr/>
        </p:nvSpPr>
        <p:spPr bwMode="auto">
          <a:xfrm>
            <a:off x="3352800" y="3509512"/>
            <a:ext cx="1176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r>
              <a:rPr lang="fr-FR" altLang="fr-FR" sz="2400" dirty="0">
                <a:solidFill>
                  <a:schemeClr val="accent2"/>
                </a:solidFill>
              </a:rPr>
              <a:t>tahitien</a:t>
            </a:r>
          </a:p>
        </p:txBody>
      </p:sp>
      <p:sp>
        <p:nvSpPr>
          <p:cNvPr id="57353" name="Rectangle 14"/>
          <p:cNvSpPr>
            <a:spLocks noChangeArrowheads="1"/>
          </p:cNvSpPr>
          <p:nvPr/>
        </p:nvSpPr>
        <p:spPr bwMode="auto">
          <a:xfrm>
            <a:off x="3505201" y="4804912"/>
            <a:ext cx="1262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r>
              <a:rPr lang="fr-FR" altLang="fr-FR" sz="2400">
                <a:solidFill>
                  <a:schemeClr val="hlink"/>
                </a:solidFill>
              </a:rPr>
              <a:t>français</a:t>
            </a:r>
            <a:endParaRPr lang="fr-FR" altLang="fr-FR" sz="2400"/>
          </a:p>
        </p:txBody>
      </p:sp>
      <p:sp>
        <p:nvSpPr>
          <p:cNvPr id="57354" name="Rectangle 15"/>
          <p:cNvSpPr>
            <a:spLocks noChangeArrowheads="1"/>
          </p:cNvSpPr>
          <p:nvPr/>
        </p:nvSpPr>
        <p:spPr bwMode="auto">
          <a:xfrm>
            <a:off x="9067800" y="2214112"/>
            <a:ext cx="1176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r>
              <a:rPr lang="fr-FR" altLang="fr-FR" sz="2400" dirty="0">
                <a:solidFill>
                  <a:schemeClr val="accent2"/>
                </a:solidFill>
              </a:rPr>
              <a:t>tahitien</a:t>
            </a:r>
          </a:p>
        </p:txBody>
      </p:sp>
      <p:sp>
        <p:nvSpPr>
          <p:cNvPr id="57355" name="Rectangle 16"/>
          <p:cNvSpPr>
            <a:spLocks noChangeArrowheads="1"/>
          </p:cNvSpPr>
          <p:nvPr/>
        </p:nvSpPr>
        <p:spPr bwMode="auto">
          <a:xfrm>
            <a:off x="9067801" y="2595112"/>
            <a:ext cx="1262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r>
              <a:rPr lang="fr-FR" altLang="fr-FR" sz="2400">
                <a:solidFill>
                  <a:schemeClr val="hlink"/>
                </a:solidFill>
              </a:rPr>
              <a:t>français</a:t>
            </a:r>
            <a:endParaRPr lang="fr-FR" altLang="fr-FR" sz="2400"/>
          </a:p>
        </p:txBody>
      </p:sp>
      <p:sp>
        <p:nvSpPr>
          <p:cNvPr id="113684" name="Line 20"/>
          <p:cNvSpPr>
            <a:spLocks noChangeShapeType="1"/>
          </p:cNvSpPr>
          <p:nvPr/>
        </p:nvSpPr>
        <p:spPr bwMode="auto">
          <a:xfrm>
            <a:off x="7010400" y="4576311"/>
            <a:ext cx="1295400" cy="7620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3685" name="Line 21"/>
          <p:cNvSpPr>
            <a:spLocks noChangeShapeType="1"/>
          </p:cNvSpPr>
          <p:nvPr/>
        </p:nvSpPr>
        <p:spPr bwMode="auto">
          <a:xfrm flipH="1">
            <a:off x="6248400" y="2518911"/>
            <a:ext cx="2590800" cy="15240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3686" name="Line 22"/>
          <p:cNvSpPr>
            <a:spLocks noChangeShapeType="1"/>
          </p:cNvSpPr>
          <p:nvPr/>
        </p:nvSpPr>
        <p:spPr bwMode="auto">
          <a:xfrm flipH="1">
            <a:off x="6248400" y="2823711"/>
            <a:ext cx="2590800" cy="7620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7359" name="Rectangle 23"/>
          <p:cNvSpPr>
            <a:spLocks noChangeArrowheads="1"/>
          </p:cNvSpPr>
          <p:nvPr/>
        </p:nvSpPr>
        <p:spPr bwMode="auto">
          <a:xfrm>
            <a:off x="5029201" y="2595112"/>
            <a:ext cx="1262063"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r>
              <a:rPr lang="fr-FR" altLang="fr-FR" sz="2400"/>
              <a:t>audition</a:t>
            </a:r>
          </a:p>
        </p:txBody>
      </p:sp>
      <p:sp>
        <p:nvSpPr>
          <p:cNvPr id="57360" name="Rectangle 24"/>
          <p:cNvSpPr>
            <a:spLocks noChangeArrowheads="1"/>
          </p:cNvSpPr>
          <p:nvPr/>
        </p:nvSpPr>
        <p:spPr bwMode="auto">
          <a:xfrm rot="-5400000">
            <a:off x="5938838" y="3966712"/>
            <a:ext cx="16764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ClrTx/>
              <a:buSzTx/>
              <a:buFontTx/>
              <a:buNone/>
            </a:pPr>
            <a:r>
              <a:rPr lang="fr-FR" altLang="fr-FR" sz="2400"/>
              <a:t>phonation</a:t>
            </a:r>
          </a:p>
        </p:txBody>
      </p:sp>
      <p:sp>
        <p:nvSpPr>
          <p:cNvPr id="113689" name="Line 25"/>
          <p:cNvSpPr>
            <a:spLocks noChangeShapeType="1"/>
          </p:cNvSpPr>
          <p:nvPr/>
        </p:nvSpPr>
        <p:spPr bwMode="auto">
          <a:xfrm>
            <a:off x="5791200" y="3052311"/>
            <a:ext cx="152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2723" name="Rectangle 27"/>
          <p:cNvSpPr>
            <a:spLocks noChangeArrowheads="1"/>
          </p:cNvSpPr>
          <p:nvPr/>
        </p:nvSpPr>
        <p:spPr bwMode="auto">
          <a:xfrm rot="10800000">
            <a:off x="5641201" y="3551169"/>
            <a:ext cx="553998" cy="16280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r>
              <a:rPr lang="fr-FR" altLang="fr-FR" sz="2400" b="1">
                <a:solidFill>
                  <a:srgbClr val="FF0000"/>
                </a:solidFill>
              </a:rPr>
              <a:t>régulation</a:t>
            </a:r>
            <a:r>
              <a:rPr lang="fr-FR" altLang="fr-FR" sz="1400" b="1">
                <a:solidFill>
                  <a:srgbClr val="FF0000"/>
                </a:solidFill>
              </a:rPr>
              <a:t> </a:t>
            </a:r>
          </a:p>
        </p:txBody>
      </p:sp>
      <p:sp>
        <p:nvSpPr>
          <p:cNvPr id="113693" name="Line 29"/>
          <p:cNvSpPr>
            <a:spLocks noChangeShapeType="1"/>
          </p:cNvSpPr>
          <p:nvPr/>
        </p:nvSpPr>
        <p:spPr bwMode="auto">
          <a:xfrm>
            <a:off x="6172200" y="4347711"/>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extLst>
      <p:ext uri="{BB962C8B-B14F-4D97-AF65-F5344CB8AC3E}">
        <p14:creationId xmlns:p14="http://schemas.microsoft.com/office/powerpoint/2010/main" val="7854293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2" nodeType="clickEffect">
                                  <p:stCondLst>
                                    <p:cond delay="0"/>
                                  </p:stCondLst>
                                  <p:childTnLst>
                                    <p:set>
                                      <p:cBhvr>
                                        <p:cTn id="6" dur="1" fill="hold">
                                          <p:stCondLst>
                                            <p:cond delay="0"/>
                                          </p:stCondLst>
                                        </p:cTn>
                                        <p:tgtEl>
                                          <p:spTgt spid="72723"/>
                                        </p:tgtEl>
                                        <p:attrNameLst>
                                          <p:attrName>style.visibility</p:attrName>
                                        </p:attrNameLst>
                                      </p:cBhvr>
                                      <p:to>
                                        <p:strVal val="visible"/>
                                      </p:to>
                                    </p:set>
                                  </p:childTnLst>
                                </p:cTn>
                              </p:par>
                              <p:par>
                                <p:cTn id="7" presetID="35" presetClass="emph" presetSubtype="0" repeatCount="3000" fill="hold" grpId="1" nodeType="withEffect">
                                  <p:stCondLst>
                                    <p:cond delay="0"/>
                                  </p:stCondLst>
                                  <p:childTnLst>
                                    <p:anim calcmode="discrete" valueType="str">
                                      <p:cBhvr>
                                        <p:cTn id="8" dur="1000" fill="hold"/>
                                        <p:tgtEl>
                                          <p:spTgt spid="72723"/>
                                        </p:tgtEl>
                                        <p:attrNameLst>
                                          <p:attrName>style.visibility</p:attrName>
                                        </p:attrNameLst>
                                      </p:cBhvr>
                                      <p:tavLst>
                                        <p:tav tm="0">
                                          <p:val>
                                            <p:strVal val="hidden"/>
                                          </p:val>
                                        </p:tav>
                                        <p:tav tm="50000">
                                          <p:val>
                                            <p:strVal val="visible"/>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repeatCount="4000" fill="hold" grpId="0" nodeType="clickEffect">
                                  <p:stCondLst>
                                    <p:cond delay="0"/>
                                  </p:stCondLst>
                                  <p:childTnLst>
                                    <p:set>
                                      <p:cBhvr>
                                        <p:cTn id="12" dur="1" fill="hold">
                                          <p:stCondLst>
                                            <p:cond delay="0"/>
                                          </p:stCondLst>
                                        </p:cTn>
                                        <p:tgtEl>
                                          <p:spTgt spid="113671"/>
                                        </p:tgtEl>
                                        <p:attrNameLst>
                                          <p:attrName>style.visibility</p:attrName>
                                        </p:attrNameLst>
                                      </p:cBhvr>
                                      <p:to>
                                        <p:strVal val="visible"/>
                                      </p:to>
                                    </p:set>
                                    <p:animEffect transition="in" filter="wipe(left)">
                                      <p:cBhvr>
                                        <p:cTn id="13" dur="500"/>
                                        <p:tgtEl>
                                          <p:spTgt spid="113671"/>
                                        </p:tgtEl>
                                      </p:cBhvr>
                                    </p:animEffect>
                                  </p:childTnLst>
                                </p:cTn>
                              </p:par>
                              <p:par>
                                <p:cTn id="14" presetID="22" presetClass="entr" presetSubtype="8" repeatCount="4000" fill="hold" grpId="0" nodeType="withEffect">
                                  <p:stCondLst>
                                    <p:cond delay="0"/>
                                  </p:stCondLst>
                                  <p:childTnLst>
                                    <p:set>
                                      <p:cBhvr>
                                        <p:cTn id="15" dur="1" fill="hold">
                                          <p:stCondLst>
                                            <p:cond delay="0"/>
                                          </p:stCondLst>
                                        </p:cTn>
                                        <p:tgtEl>
                                          <p:spTgt spid="113672"/>
                                        </p:tgtEl>
                                        <p:attrNameLst>
                                          <p:attrName>style.visibility</p:attrName>
                                        </p:attrNameLst>
                                      </p:cBhvr>
                                      <p:to>
                                        <p:strVal val="visible"/>
                                      </p:to>
                                    </p:set>
                                    <p:animEffect transition="in" filter="wipe(left)">
                                      <p:cBhvr>
                                        <p:cTn id="16" dur="500"/>
                                        <p:tgtEl>
                                          <p:spTgt spid="11367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repeatCount="4000" fill="remove" grpId="0" nodeType="clickEffect">
                                  <p:stCondLst>
                                    <p:cond delay="0"/>
                                  </p:stCondLst>
                                  <p:childTnLst>
                                    <p:set>
                                      <p:cBhvr>
                                        <p:cTn id="20" dur="1" fill="hold">
                                          <p:stCondLst>
                                            <p:cond delay="0"/>
                                          </p:stCondLst>
                                        </p:cTn>
                                        <p:tgtEl>
                                          <p:spTgt spid="113685"/>
                                        </p:tgtEl>
                                        <p:attrNameLst>
                                          <p:attrName>style.visibility</p:attrName>
                                        </p:attrNameLst>
                                      </p:cBhvr>
                                      <p:to>
                                        <p:strVal val="visible"/>
                                      </p:to>
                                    </p:set>
                                    <p:animEffect transition="in" filter="wipe(right)">
                                      <p:cBhvr>
                                        <p:cTn id="21" dur="500"/>
                                        <p:tgtEl>
                                          <p:spTgt spid="113685"/>
                                        </p:tgtEl>
                                      </p:cBhvr>
                                    </p:animEffect>
                                  </p:childTnLst>
                                  <p:subTnLst>
                                    <p:set>
                                      <p:cBhvr override="childStyle">
                                        <p:cTn dur="1" fill="hold" display="0" masterRel="nextClick" afterEffect="1"/>
                                        <p:tgtEl>
                                          <p:spTgt spid="113685"/>
                                        </p:tgtEl>
                                        <p:attrNameLst>
                                          <p:attrName>style.visibility</p:attrName>
                                        </p:attrNameLst>
                                      </p:cBhvr>
                                      <p:to>
                                        <p:strVal val="hidden"/>
                                      </p:to>
                                    </p:set>
                                  </p:subTnLst>
                                </p:cTn>
                              </p:par>
                            </p:childTnLst>
                          </p:cTn>
                        </p:par>
                        <p:par>
                          <p:cTn id="22" fill="hold" nodeType="afterGroup">
                            <p:stCondLst>
                              <p:cond delay="2000"/>
                            </p:stCondLst>
                            <p:childTnLst>
                              <p:par>
                                <p:cTn id="23" presetID="22" presetClass="entr" presetSubtype="1" fill="remove" grpId="0" nodeType="afterEffect">
                                  <p:stCondLst>
                                    <p:cond delay="0"/>
                                  </p:stCondLst>
                                  <p:childTnLst>
                                    <p:set>
                                      <p:cBhvr>
                                        <p:cTn id="24" dur="1" fill="hold">
                                          <p:stCondLst>
                                            <p:cond delay="0"/>
                                          </p:stCondLst>
                                        </p:cTn>
                                        <p:tgtEl>
                                          <p:spTgt spid="113689"/>
                                        </p:tgtEl>
                                        <p:attrNameLst>
                                          <p:attrName>style.visibility</p:attrName>
                                        </p:attrNameLst>
                                      </p:cBhvr>
                                      <p:to>
                                        <p:strVal val="visible"/>
                                      </p:to>
                                    </p:set>
                                    <p:animEffect transition="in" filter="wipe(up)">
                                      <p:cBhvr>
                                        <p:cTn id="25" dur="500"/>
                                        <p:tgtEl>
                                          <p:spTgt spid="113689"/>
                                        </p:tgtEl>
                                      </p:cBhvr>
                                    </p:animEffect>
                                  </p:childTnLst>
                                  <p:subTnLst>
                                    <p:set>
                                      <p:cBhvr override="childStyle">
                                        <p:cTn dur="1" fill="hold" display="0" masterRel="nextClick" afterEffect="1"/>
                                        <p:tgtEl>
                                          <p:spTgt spid="113689"/>
                                        </p:tgtEl>
                                        <p:attrNameLst>
                                          <p:attrName>style.visibility</p:attrName>
                                        </p:attrNameLst>
                                      </p:cBhvr>
                                      <p:to>
                                        <p:strVal val="hidden"/>
                                      </p:to>
                                    </p:set>
                                  </p:subTnLst>
                                </p:cTn>
                              </p:par>
                            </p:childTnLst>
                          </p:cTn>
                        </p:par>
                        <p:par>
                          <p:cTn id="26" fill="hold" nodeType="afterGroup">
                            <p:stCondLst>
                              <p:cond delay="2500"/>
                            </p:stCondLst>
                            <p:childTnLst>
                              <p:par>
                                <p:cTn id="27" presetID="22" presetClass="entr" presetSubtype="8" fill="remove" grpId="0" nodeType="afterEffect">
                                  <p:stCondLst>
                                    <p:cond delay="0"/>
                                  </p:stCondLst>
                                  <p:childTnLst>
                                    <p:set>
                                      <p:cBhvr>
                                        <p:cTn id="28" dur="1" fill="hold">
                                          <p:stCondLst>
                                            <p:cond delay="0"/>
                                          </p:stCondLst>
                                        </p:cTn>
                                        <p:tgtEl>
                                          <p:spTgt spid="113693"/>
                                        </p:tgtEl>
                                        <p:attrNameLst>
                                          <p:attrName>style.visibility</p:attrName>
                                        </p:attrNameLst>
                                      </p:cBhvr>
                                      <p:to>
                                        <p:strVal val="visible"/>
                                      </p:to>
                                    </p:set>
                                    <p:animEffect transition="in" filter="wipe(left)">
                                      <p:cBhvr>
                                        <p:cTn id="29" dur="500"/>
                                        <p:tgtEl>
                                          <p:spTgt spid="113693"/>
                                        </p:tgtEl>
                                      </p:cBhvr>
                                    </p:animEffect>
                                  </p:childTnLst>
                                  <p:subTnLst>
                                    <p:set>
                                      <p:cBhvr override="childStyle">
                                        <p:cTn dur="1" fill="hold" display="0" masterRel="nextClick" afterEffect="1"/>
                                        <p:tgtEl>
                                          <p:spTgt spid="113693"/>
                                        </p:tgtEl>
                                        <p:attrNameLst>
                                          <p:attrName>style.visibility</p:attrName>
                                        </p:attrNameLst>
                                      </p:cBhvr>
                                      <p:to>
                                        <p:strVal val="hidden"/>
                                      </p:to>
                                    </p:set>
                                  </p:subTnLst>
                                </p:cTn>
                              </p:par>
                            </p:childTnLst>
                          </p:cTn>
                        </p:par>
                        <p:par>
                          <p:cTn id="30" fill="hold" nodeType="afterGroup">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13675"/>
                                        </p:tgtEl>
                                        <p:attrNameLst>
                                          <p:attrName>style.visibility</p:attrName>
                                        </p:attrNameLst>
                                      </p:cBhvr>
                                      <p:to>
                                        <p:strVal val="visible"/>
                                      </p:to>
                                    </p:set>
                                    <p:animEffect transition="in" filter="wipe(left)">
                                      <p:cBhvr>
                                        <p:cTn id="33" dur="500"/>
                                        <p:tgtEl>
                                          <p:spTgt spid="113675"/>
                                        </p:tgtEl>
                                      </p:cBhvr>
                                    </p:animEffect>
                                  </p:childTnLst>
                                  <p:subTnLst>
                                    <p:set>
                                      <p:cBhvr override="childStyle">
                                        <p:cTn dur="1" fill="hold" display="0" masterRel="nextClick" afterEffect="1"/>
                                        <p:tgtEl>
                                          <p:spTgt spid="113675"/>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2" repeatCount="4000" fill="remove" grpId="0" nodeType="clickEffect">
                                  <p:stCondLst>
                                    <p:cond delay="0"/>
                                  </p:stCondLst>
                                  <p:childTnLst>
                                    <p:set>
                                      <p:cBhvr>
                                        <p:cTn id="37" dur="1" fill="hold">
                                          <p:stCondLst>
                                            <p:cond delay="0"/>
                                          </p:stCondLst>
                                        </p:cTn>
                                        <p:tgtEl>
                                          <p:spTgt spid="113686"/>
                                        </p:tgtEl>
                                        <p:attrNameLst>
                                          <p:attrName>style.visibility</p:attrName>
                                        </p:attrNameLst>
                                      </p:cBhvr>
                                      <p:to>
                                        <p:strVal val="visible"/>
                                      </p:to>
                                    </p:set>
                                    <p:animEffect transition="in" filter="wipe(right)">
                                      <p:cBhvr>
                                        <p:cTn id="38" dur="500"/>
                                        <p:tgtEl>
                                          <p:spTgt spid="113686"/>
                                        </p:tgtEl>
                                      </p:cBhvr>
                                    </p:animEffect>
                                  </p:childTnLst>
                                  <p:subTnLst>
                                    <p:set>
                                      <p:cBhvr override="childStyle">
                                        <p:cTn dur="1" fill="hold" display="0" masterRel="nextClick" afterEffect="1"/>
                                        <p:tgtEl>
                                          <p:spTgt spid="113686"/>
                                        </p:tgtEl>
                                        <p:attrNameLst>
                                          <p:attrName>style.visibility</p:attrName>
                                        </p:attrNameLst>
                                      </p:cBhvr>
                                      <p:to>
                                        <p:strVal val="hidden"/>
                                      </p:to>
                                    </p:set>
                                  </p:subTnLst>
                                </p:cTn>
                              </p:par>
                            </p:childTnLst>
                          </p:cTn>
                        </p:par>
                        <p:par>
                          <p:cTn id="39" fill="hold" nodeType="afterGroup">
                            <p:stCondLst>
                              <p:cond delay="2000"/>
                            </p:stCondLst>
                            <p:childTnLst>
                              <p:par>
                                <p:cTn id="40" presetID="22" presetClass="entr" presetSubtype="1" fill="remove" grpId="1" nodeType="afterEffect">
                                  <p:stCondLst>
                                    <p:cond delay="0"/>
                                  </p:stCondLst>
                                  <p:childTnLst>
                                    <p:set>
                                      <p:cBhvr>
                                        <p:cTn id="41" dur="1" fill="hold">
                                          <p:stCondLst>
                                            <p:cond delay="0"/>
                                          </p:stCondLst>
                                        </p:cTn>
                                        <p:tgtEl>
                                          <p:spTgt spid="113689"/>
                                        </p:tgtEl>
                                        <p:attrNameLst>
                                          <p:attrName>style.visibility</p:attrName>
                                        </p:attrNameLst>
                                      </p:cBhvr>
                                      <p:to>
                                        <p:strVal val="visible"/>
                                      </p:to>
                                    </p:set>
                                    <p:animEffect transition="in" filter="wipe(up)">
                                      <p:cBhvr>
                                        <p:cTn id="42" dur="500"/>
                                        <p:tgtEl>
                                          <p:spTgt spid="113689"/>
                                        </p:tgtEl>
                                      </p:cBhvr>
                                    </p:animEffect>
                                  </p:childTnLst>
                                  <p:subTnLst>
                                    <p:set>
                                      <p:cBhvr override="childStyle">
                                        <p:cTn dur="1" fill="hold" display="0" masterRel="nextClick" afterEffect="1"/>
                                        <p:tgtEl>
                                          <p:spTgt spid="113689"/>
                                        </p:tgtEl>
                                        <p:attrNameLst>
                                          <p:attrName>style.visibility</p:attrName>
                                        </p:attrNameLst>
                                      </p:cBhvr>
                                      <p:to>
                                        <p:strVal val="hidden"/>
                                      </p:to>
                                    </p:set>
                                  </p:subTnLst>
                                </p:cTn>
                              </p:par>
                            </p:childTnLst>
                          </p:cTn>
                        </p:par>
                        <p:par>
                          <p:cTn id="43" fill="hold" nodeType="afterGroup">
                            <p:stCondLst>
                              <p:cond delay="2500"/>
                            </p:stCondLst>
                            <p:childTnLst>
                              <p:par>
                                <p:cTn id="44" presetID="22" presetClass="entr" presetSubtype="8" fill="remove" grpId="1" nodeType="afterEffect">
                                  <p:stCondLst>
                                    <p:cond delay="0"/>
                                  </p:stCondLst>
                                  <p:childTnLst>
                                    <p:set>
                                      <p:cBhvr>
                                        <p:cTn id="45" dur="1" fill="hold">
                                          <p:stCondLst>
                                            <p:cond delay="0"/>
                                          </p:stCondLst>
                                        </p:cTn>
                                        <p:tgtEl>
                                          <p:spTgt spid="113693"/>
                                        </p:tgtEl>
                                        <p:attrNameLst>
                                          <p:attrName>style.visibility</p:attrName>
                                        </p:attrNameLst>
                                      </p:cBhvr>
                                      <p:to>
                                        <p:strVal val="visible"/>
                                      </p:to>
                                    </p:set>
                                    <p:animEffect transition="in" filter="wipe(left)">
                                      <p:cBhvr>
                                        <p:cTn id="46" dur="500"/>
                                        <p:tgtEl>
                                          <p:spTgt spid="113693"/>
                                        </p:tgtEl>
                                      </p:cBhvr>
                                    </p:animEffect>
                                  </p:childTnLst>
                                  <p:subTnLst>
                                    <p:set>
                                      <p:cBhvr override="childStyle">
                                        <p:cTn dur="1" fill="hold" display="0" masterRel="nextClick" afterEffect="1"/>
                                        <p:tgtEl>
                                          <p:spTgt spid="113693"/>
                                        </p:tgtEl>
                                        <p:attrNameLst>
                                          <p:attrName>style.visibility</p:attrName>
                                        </p:attrNameLst>
                                      </p:cBhvr>
                                      <p:to>
                                        <p:strVal val="hidden"/>
                                      </p:to>
                                    </p:set>
                                  </p:subTnLst>
                                </p:cTn>
                              </p:par>
                            </p:childTnLst>
                          </p:cTn>
                        </p:par>
                        <p:par>
                          <p:cTn id="47" fill="hold" nodeType="afterGroup">
                            <p:stCondLst>
                              <p:cond delay="3000"/>
                            </p:stCondLst>
                            <p:childTnLst>
                              <p:par>
                                <p:cTn id="48" presetID="22" presetClass="entr" presetSubtype="8" fill="hold" grpId="0" nodeType="afterEffect">
                                  <p:stCondLst>
                                    <p:cond delay="0"/>
                                  </p:stCondLst>
                                  <p:childTnLst>
                                    <p:set>
                                      <p:cBhvr>
                                        <p:cTn id="49" dur="1" fill="hold">
                                          <p:stCondLst>
                                            <p:cond delay="0"/>
                                          </p:stCondLst>
                                        </p:cTn>
                                        <p:tgtEl>
                                          <p:spTgt spid="113684"/>
                                        </p:tgtEl>
                                        <p:attrNameLst>
                                          <p:attrName>style.visibility</p:attrName>
                                        </p:attrNameLst>
                                      </p:cBhvr>
                                      <p:to>
                                        <p:strVal val="visible"/>
                                      </p:to>
                                    </p:set>
                                    <p:animEffect transition="in" filter="wipe(left)">
                                      <p:cBhvr>
                                        <p:cTn id="50" dur="500"/>
                                        <p:tgtEl>
                                          <p:spTgt spid="113684"/>
                                        </p:tgtEl>
                                      </p:cBhvr>
                                    </p:animEffect>
                                  </p:childTnLst>
                                  <p:subTnLst>
                                    <p:set>
                                      <p:cBhvr override="childStyle">
                                        <p:cTn dur="1" fill="hold" display="0" masterRel="nextClick" afterEffect="1"/>
                                        <p:tgtEl>
                                          <p:spTgt spid="113684"/>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mph" presetSubtype="2" fill="hold" grpId="0" nodeType="clickEffect">
                                  <p:stCondLst>
                                    <p:cond delay="0"/>
                                  </p:stCondLst>
                                  <p:childTnLst>
                                    <p:animClr clrSpc="rgb" dir="cw">
                                      <p:cBhvr override="childStyle">
                                        <p:cTn id="54" dur="2000" fill="hold"/>
                                        <p:tgtEl>
                                          <p:spTgt spid="72723"/>
                                        </p:tgtEl>
                                        <p:attrNameLst>
                                          <p:attrName>style.color</p:attrName>
                                        </p:attrNameLst>
                                      </p:cBhvr>
                                      <p:to>
                                        <a:srgbClr val="C9C5CC"/>
                                      </p:to>
                                    </p:animClr>
                                  </p:childTnLst>
                                </p:cTn>
                              </p:par>
                            </p:childTnLst>
                          </p:cTn>
                        </p:par>
                        <p:par>
                          <p:cTn id="55" fill="hold" nodeType="afterGroup">
                            <p:stCondLst>
                              <p:cond delay="2000"/>
                            </p:stCondLst>
                            <p:childTnLst>
                              <p:par>
                                <p:cTn id="56" presetID="22" presetClass="entr" presetSubtype="8" repeatCount="indefinite" fill="hold" grpId="1" nodeType="afterEffect">
                                  <p:stCondLst>
                                    <p:cond delay="0"/>
                                  </p:stCondLst>
                                  <p:childTnLst>
                                    <p:set>
                                      <p:cBhvr>
                                        <p:cTn id="57" dur="1" fill="hold">
                                          <p:stCondLst>
                                            <p:cond delay="0"/>
                                          </p:stCondLst>
                                        </p:cTn>
                                        <p:tgtEl>
                                          <p:spTgt spid="113675"/>
                                        </p:tgtEl>
                                        <p:attrNameLst>
                                          <p:attrName>style.visibility</p:attrName>
                                        </p:attrNameLst>
                                      </p:cBhvr>
                                      <p:to>
                                        <p:strVal val="visible"/>
                                      </p:to>
                                    </p:set>
                                    <p:animEffect transition="in" filter="wipe(left)">
                                      <p:cBhvr>
                                        <p:cTn id="58" dur="1000"/>
                                        <p:tgtEl>
                                          <p:spTgt spid="113675"/>
                                        </p:tgtEl>
                                      </p:cBhvr>
                                    </p:animEffect>
                                  </p:childTnLst>
                                </p:cTn>
                              </p:par>
                            </p:childTnLst>
                          </p:cTn>
                        </p:par>
                        <p:par>
                          <p:cTn id="59" fill="hold" nodeType="afterGroup">
                            <p:stCondLst>
                              <p:cond delay="3000"/>
                            </p:stCondLst>
                            <p:childTnLst>
                              <p:par>
                                <p:cTn id="60" presetID="22" presetClass="entr" presetSubtype="8" repeatCount="indefinite" fill="hold" grpId="1" nodeType="afterEffect">
                                  <p:stCondLst>
                                    <p:cond delay="0"/>
                                  </p:stCondLst>
                                  <p:childTnLst>
                                    <p:set>
                                      <p:cBhvr>
                                        <p:cTn id="61" dur="1" fill="hold">
                                          <p:stCondLst>
                                            <p:cond delay="0"/>
                                          </p:stCondLst>
                                        </p:cTn>
                                        <p:tgtEl>
                                          <p:spTgt spid="113684"/>
                                        </p:tgtEl>
                                        <p:attrNameLst>
                                          <p:attrName>style.visibility</p:attrName>
                                        </p:attrNameLst>
                                      </p:cBhvr>
                                      <p:to>
                                        <p:strVal val="visible"/>
                                      </p:to>
                                    </p:set>
                                    <p:animEffect transition="in" filter="wipe(left)">
                                      <p:cBhvr>
                                        <p:cTn id="62" dur="500"/>
                                        <p:tgtEl>
                                          <p:spTgt spid="113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1" grpId="0" animBg="1"/>
      <p:bldP spid="113672" grpId="0" animBg="1"/>
      <p:bldP spid="113675" grpId="0" animBg="1"/>
      <p:bldP spid="113675" grpId="1" animBg="1"/>
      <p:bldP spid="113684" grpId="0" animBg="1"/>
      <p:bldP spid="113684" grpId="1" animBg="1"/>
      <p:bldP spid="113685" grpId="0" animBg="1"/>
      <p:bldP spid="113686" grpId="0" animBg="1"/>
      <p:bldP spid="113689" grpId="0" animBg="1"/>
      <p:bldP spid="113689" grpId="1" animBg="1"/>
      <p:bldP spid="72723" grpId="0" animBg="1"/>
      <p:bldP spid="72723" grpId="1" animBg="1"/>
      <p:bldP spid="72723" grpId="2" animBg="1"/>
      <p:bldP spid="113693" grpId="0" animBg="1"/>
      <p:bldP spid="11369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re 1"/>
          <p:cNvSpPr>
            <a:spLocks noGrp="1"/>
          </p:cNvSpPr>
          <p:nvPr>
            <p:ph type="title"/>
          </p:nvPr>
        </p:nvSpPr>
        <p:spPr/>
        <p:txBody>
          <a:bodyPr/>
          <a:lstStyle/>
          <a:p>
            <a:r>
              <a:rPr lang="fr-FR" altLang="fr-FR" dirty="0"/>
              <a:t>Le choix de la langue et le mode de communication</a:t>
            </a:r>
          </a:p>
        </p:txBody>
      </p:sp>
      <p:sp>
        <p:nvSpPr>
          <p:cNvPr id="59394" name="Espace réservé du contenu 2"/>
          <p:cNvSpPr>
            <a:spLocks noGrp="1"/>
          </p:cNvSpPr>
          <p:nvPr>
            <p:ph idx="1"/>
          </p:nvPr>
        </p:nvSpPr>
        <p:spPr/>
        <p:txBody>
          <a:bodyPr>
            <a:noAutofit/>
          </a:bodyPr>
          <a:lstStyle/>
          <a:p>
            <a:r>
              <a:rPr lang="fr-FR" altLang="fr-FR" sz="2800" dirty="0"/>
              <a:t>Mode monolingue L1</a:t>
            </a:r>
          </a:p>
          <a:p>
            <a:r>
              <a:rPr lang="fr-FR" altLang="fr-FR" sz="2800" dirty="0"/>
              <a:t>Mode monolingue L2</a:t>
            </a:r>
          </a:p>
          <a:p>
            <a:r>
              <a:rPr lang="fr-FR" altLang="fr-FR" sz="2800" dirty="0"/>
              <a:t>Mode bilingue L1 &amp; L2</a:t>
            </a:r>
          </a:p>
          <a:p>
            <a:endParaRPr lang="fr-FR" altLang="fr-FR" sz="2800" dirty="0"/>
          </a:p>
          <a:p>
            <a:r>
              <a:rPr lang="fr-FR" altLang="fr-FR" sz="2800" dirty="0"/>
              <a:t>À quelles langues les enfants sont-ils exposés quotidiennement ?</a:t>
            </a:r>
          </a:p>
          <a:p>
            <a:pPr lvl="1"/>
            <a:r>
              <a:rPr lang="fr-FR" altLang="fr-FR" sz="2400" dirty="0"/>
              <a:t>langue 1 ?</a:t>
            </a:r>
          </a:p>
          <a:p>
            <a:pPr lvl="1"/>
            <a:r>
              <a:rPr lang="fr-FR" altLang="fr-FR" sz="2400" dirty="0"/>
              <a:t>langue 2 ?</a:t>
            </a:r>
          </a:p>
          <a:p>
            <a:pPr lvl="1"/>
            <a:r>
              <a:rPr lang="fr-FR" altLang="fr-FR" sz="2400" dirty="0"/>
              <a:t>forme mixte L1 &amp; L2 ?</a:t>
            </a:r>
          </a:p>
        </p:txBody>
      </p:sp>
    </p:spTree>
    <p:extLst>
      <p:ext uri="{BB962C8B-B14F-4D97-AF65-F5344CB8AC3E}">
        <p14:creationId xmlns:p14="http://schemas.microsoft.com/office/powerpoint/2010/main" val="24635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39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39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39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39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français « local »</a:t>
            </a:r>
          </a:p>
        </p:txBody>
      </p:sp>
      <p:sp>
        <p:nvSpPr>
          <p:cNvPr id="3" name="Espace réservé du contenu 2"/>
          <p:cNvSpPr>
            <a:spLocks noGrp="1"/>
          </p:cNvSpPr>
          <p:nvPr>
            <p:ph idx="1"/>
          </p:nvPr>
        </p:nvSpPr>
        <p:spPr>
          <a:xfrm>
            <a:off x="1097280" y="1845733"/>
            <a:ext cx="10058400" cy="4322837"/>
          </a:xfrm>
        </p:spPr>
        <p:txBody>
          <a:bodyPr>
            <a:normAutofit fontScale="92500"/>
          </a:bodyPr>
          <a:lstStyle/>
          <a:p>
            <a:r>
              <a:rPr lang="fr-FR" sz="2800" dirty="0"/>
              <a:t>neutralisation de l’opposition  /ã/ vs /</a:t>
            </a:r>
            <a:r>
              <a:rPr lang="fr-FR" sz="2800" dirty="0" err="1"/>
              <a:t>ɔ</a:t>
            </a:r>
            <a:r>
              <a:rPr lang="fr-FR" sz="2800" dirty="0"/>
              <a:t>̃/ : </a:t>
            </a:r>
            <a:r>
              <a:rPr lang="fr-FR" sz="2800" i="1" dirty="0"/>
              <a:t>Tout le monde peut se tromper. </a:t>
            </a:r>
            <a:r>
              <a:rPr lang="fr-FR" sz="2800" dirty="0"/>
              <a:t>[</a:t>
            </a:r>
            <a:r>
              <a:rPr lang="fr-FR" sz="2800" dirty="0" err="1"/>
              <a:t>trãpe</a:t>
            </a:r>
            <a:r>
              <a:rPr lang="fr-FR" sz="2800" dirty="0"/>
              <a:t>]</a:t>
            </a:r>
          </a:p>
          <a:p>
            <a:r>
              <a:rPr lang="fr-FR" sz="2800" dirty="0"/>
              <a:t>ordre prédicat/sujet : &lt;</a:t>
            </a:r>
            <a:r>
              <a:rPr lang="fr-FR" sz="2800" i="1" dirty="0"/>
              <a:t>C’est cuit&gt; le riz ; &lt;Ça fait du bruit&gt; sa voiture.</a:t>
            </a:r>
          </a:p>
          <a:p>
            <a:r>
              <a:rPr lang="fr-FR" sz="2800" dirty="0"/>
              <a:t>neutralisation du genre : </a:t>
            </a:r>
            <a:r>
              <a:rPr lang="fr-FR" sz="2800" i="1" dirty="0"/>
              <a:t>Elle a réussi </a:t>
            </a:r>
            <a:r>
              <a:rPr lang="fr-FR" sz="2800" b="1" i="1" dirty="0"/>
              <a:t>tout seul</a:t>
            </a:r>
            <a:r>
              <a:rPr lang="fr-FR" sz="2800" i="1" dirty="0"/>
              <a:t>.</a:t>
            </a:r>
          </a:p>
          <a:p>
            <a:r>
              <a:rPr lang="fr-FR" sz="2800" dirty="0"/>
              <a:t>neutralisation de l’opposition indicatif/subjonctif : </a:t>
            </a:r>
            <a:r>
              <a:rPr lang="fr-FR" sz="2800" i="1" dirty="0"/>
              <a:t>Il faut que tu </a:t>
            </a:r>
            <a:r>
              <a:rPr lang="fr-FR" sz="2800" b="1" i="1" dirty="0"/>
              <a:t>viens</a:t>
            </a:r>
            <a:r>
              <a:rPr lang="fr-FR" sz="2800" i="1" dirty="0"/>
              <a:t>.</a:t>
            </a:r>
          </a:p>
          <a:p>
            <a:r>
              <a:rPr lang="fr-FR" sz="2800" dirty="0"/>
              <a:t>emprunt des modalisateurs tahitiens : C’est faux </a:t>
            </a:r>
            <a:r>
              <a:rPr lang="fr-FR" sz="2800" b="1" i="1" dirty="0" err="1"/>
              <a:t>paha</a:t>
            </a:r>
            <a:r>
              <a:rPr lang="fr-FR" sz="2800" dirty="0"/>
              <a:t>.</a:t>
            </a:r>
          </a:p>
          <a:p>
            <a:r>
              <a:rPr lang="fr-FR" sz="2800" dirty="0"/>
              <a:t>emprunt lexical </a:t>
            </a:r>
            <a:r>
              <a:rPr lang="fr-FR" sz="2800" i="1" dirty="0"/>
              <a:t>: C’est quoi à toi le </a:t>
            </a:r>
            <a:r>
              <a:rPr lang="fr-FR" sz="2800" b="1" i="1" dirty="0"/>
              <a:t>mā'a</a:t>
            </a:r>
            <a:r>
              <a:rPr lang="fr-FR" sz="2800" i="1" dirty="0"/>
              <a:t> ?</a:t>
            </a:r>
            <a:endParaRPr lang="fr-FR" sz="2800" dirty="0"/>
          </a:p>
          <a:p>
            <a:r>
              <a:rPr lang="fr-FR" sz="2800" dirty="0"/>
              <a:t>Labilité des classes lexicales : </a:t>
            </a:r>
            <a:r>
              <a:rPr lang="fr-FR" sz="2800" i="1" dirty="0"/>
              <a:t>Il a </a:t>
            </a:r>
            <a:r>
              <a:rPr lang="fr-FR" sz="2800" b="1" i="1" dirty="0"/>
              <a:t>bandit</a:t>
            </a:r>
            <a:r>
              <a:rPr lang="fr-FR" sz="2800" i="1" dirty="0"/>
              <a:t> mes savates !</a:t>
            </a:r>
          </a:p>
          <a:p>
            <a:r>
              <a:rPr lang="fr-FR" sz="2800" dirty="0"/>
              <a:t>Cf. le site </a:t>
            </a:r>
            <a:r>
              <a:rPr lang="fr-FR" sz="2800" dirty="0" err="1"/>
              <a:t>monvr.pf</a:t>
            </a:r>
            <a:r>
              <a:rPr lang="fr-FR" sz="2800" dirty="0"/>
              <a:t>, rubrique « </a:t>
            </a:r>
            <a:r>
              <a:rPr lang="fr-FR" sz="2800" dirty="0">
                <a:hlinkClick r:id="rId2"/>
              </a:rPr>
              <a:t>mon </a:t>
            </a:r>
            <a:r>
              <a:rPr lang="fr-FR" sz="2800" dirty="0" err="1">
                <a:hlinkClick r:id="rId2"/>
              </a:rPr>
              <a:t>paraparau</a:t>
            </a:r>
            <a:r>
              <a:rPr lang="fr-FR" sz="2800" dirty="0"/>
              <a:t> »</a:t>
            </a:r>
          </a:p>
          <a:p>
            <a:endParaRPr lang="fr-FR" sz="2800" dirty="0"/>
          </a:p>
        </p:txBody>
      </p:sp>
    </p:spTree>
    <p:extLst>
      <p:ext uri="{BB962C8B-B14F-4D97-AF65-F5344CB8AC3E}">
        <p14:creationId xmlns:p14="http://schemas.microsoft.com/office/powerpoint/2010/main" val="180902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1F6671-3976-524A-A709-D6991FFD1ACA}"/>
              </a:ext>
            </a:extLst>
          </p:cNvPr>
          <p:cNvSpPr>
            <a:spLocks noGrp="1"/>
          </p:cNvSpPr>
          <p:nvPr>
            <p:ph type="title"/>
          </p:nvPr>
        </p:nvSpPr>
        <p:spPr/>
        <p:txBody>
          <a:bodyPr>
            <a:normAutofit/>
          </a:bodyPr>
          <a:lstStyle/>
          <a:p>
            <a:r>
              <a:rPr lang="fr-FR" sz="5400" dirty="0"/>
              <a:t>Éléments de politique linguistique</a:t>
            </a:r>
          </a:p>
        </p:txBody>
      </p:sp>
      <p:sp>
        <p:nvSpPr>
          <p:cNvPr id="3" name="Espace réservé du texte 2">
            <a:extLst>
              <a:ext uri="{FF2B5EF4-FFF2-40B4-BE49-F238E27FC236}">
                <a16:creationId xmlns:a16="http://schemas.microsoft.com/office/drawing/2014/main" id="{BACC079E-5B6F-5749-AD1B-D0D23E657550}"/>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211942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38200" y="455278"/>
            <a:ext cx="10515600" cy="1325563"/>
          </a:xfrm>
        </p:spPr>
        <p:txBody>
          <a:bodyPr>
            <a:normAutofit fontScale="90000"/>
          </a:bodyPr>
          <a:lstStyle/>
          <a:p>
            <a:r>
              <a:rPr lang="fr-FR" b="1" dirty="0"/>
              <a:t>Compétence déclarée </a:t>
            </a:r>
            <a:r>
              <a:rPr lang="fr-FR" sz="3600" dirty="0"/>
              <a:t>(comprendre, parler, lire et écrire) </a:t>
            </a:r>
            <a:br>
              <a:rPr lang="fr-FR" sz="4000" dirty="0"/>
            </a:br>
            <a:r>
              <a:rPr lang="fr-FR" sz="4000" dirty="0"/>
              <a:t>chez les 15 ans et plus</a:t>
            </a:r>
            <a:endParaRPr lang="fr-FR" dirty="0"/>
          </a:p>
        </p:txBody>
      </p:sp>
      <p:sp>
        <p:nvSpPr>
          <p:cNvPr id="3" name="Espace réservé du contenu 2"/>
          <p:cNvSpPr>
            <a:spLocks noGrp="1"/>
          </p:cNvSpPr>
          <p:nvPr>
            <p:ph idx="1"/>
          </p:nvPr>
        </p:nvSpPr>
        <p:spPr/>
        <p:txBody>
          <a:bodyPr>
            <a:normAutofit lnSpcReduction="10000"/>
          </a:bodyPr>
          <a:lstStyle/>
          <a:p>
            <a:pPr marL="0" indent="0">
              <a:buNone/>
            </a:pPr>
            <a:endParaRPr lang="fr-FR" sz="4400" dirty="0"/>
          </a:p>
          <a:p>
            <a:pPr marL="0" indent="0">
              <a:buNone/>
            </a:pPr>
            <a:r>
              <a:rPr lang="fr-FR" sz="4400" dirty="0"/>
              <a:t>français : 202 140 (94%)</a:t>
            </a:r>
          </a:p>
          <a:p>
            <a:pPr marL="0" indent="0">
              <a:buNone/>
            </a:pPr>
            <a:endParaRPr lang="fr-FR" sz="4400" dirty="0"/>
          </a:p>
          <a:p>
            <a:pPr marL="0" indent="0">
              <a:buNone/>
            </a:pPr>
            <a:r>
              <a:rPr lang="fr-FR" sz="4400" dirty="0"/>
              <a:t>langue polynésienne : 148 209 (69%)</a:t>
            </a:r>
          </a:p>
          <a:p>
            <a:pPr marL="0" indent="0">
              <a:buNone/>
            </a:pPr>
            <a:endParaRPr lang="fr-FR" sz="4400" dirty="0"/>
          </a:p>
          <a:p>
            <a:pPr marL="0" indent="0">
              <a:buNone/>
            </a:pPr>
            <a:r>
              <a:rPr lang="fr-FR" sz="2400" dirty="0"/>
              <a:t>source : Recensement général de la population 2017, ISPF &amp; INSEE</a:t>
            </a:r>
          </a:p>
          <a:p>
            <a:pPr marL="0" indent="0">
              <a:buNone/>
            </a:pPr>
            <a:r>
              <a:rPr lang="fr-FR" sz="2400" dirty="0">
                <a:hlinkClick r:id="rId3"/>
              </a:rPr>
              <a:t>http://www.ispf.pf/bases/Recensements/2017/Donnees_detaillees/Langues.aspx</a:t>
            </a:r>
            <a:endParaRPr lang="fr-FR" sz="2400" dirty="0"/>
          </a:p>
        </p:txBody>
      </p:sp>
    </p:spTree>
    <p:extLst>
      <p:ext uri="{BB962C8B-B14F-4D97-AF65-F5344CB8AC3E}">
        <p14:creationId xmlns:p14="http://schemas.microsoft.com/office/powerpoint/2010/main" val="3466169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4A04CD-5A79-C343-8C49-CE6F2D683722}"/>
              </a:ext>
            </a:extLst>
          </p:cNvPr>
          <p:cNvSpPr>
            <a:spLocks noGrp="1"/>
          </p:cNvSpPr>
          <p:nvPr>
            <p:ph type="title"/>
          </p:nvPr>
        </p:nvSpPr>
        <p:spPr>
          <a:xfrm>
            <a:off x="838200" y="365125"/>
            <a:ext cx="10648950" cy="1325563"/>
          </a:xfrm>
        </p:spPr>
        <p:txBody>
          <a:bodyPr>
            <a:noAutofit/>
          </a:bodyPr>
          <a:lstStyle/>
          <a:p>
            <a:r>
              <a:rPr lang="fr-FR" sz="3600" b="1" dirty="0"/>
              <a:t>Langue(s) et cohésion sociale : </a:t>
            </a:r>
            <a:br>
              <a:rPr lang="fr-FR" sz="3600" b="1" dirty="0"/>
            </a:br>
            <a:r>
              <a:rPr lang="fr-FR" sz="3600" b="1" dirty="0"/>
              <a:t>deux conceptions antagonistes</a:t>
            </a:r>
          </a:p>
        </p:txBody>
      </p:sp>
      <p:sp>
        <p:nvSpPr>
          <p:cNvPr id="3" name="Espace réservé du contenu 2">
            <a:extLst>
              <a:ext uri="{FF2B5EF4-FFF2-40B4-BE49-F238E27FC236}">
                <a16:creationId xmlns:a16="http://schemas.microsoft.com/office/drawing/2014/main" id="{526DE18B-764D-F94B-9430-29CA387D4B4C}"/>
              </a:ext>
            </a:extLst>
          </p:cNvPr>
          <p:cNvSpPr>
            <a:spLocks noGrp="1"/>
          </p:cNvSpPr>
          <p:nvPr>
            <p:ph idx="1"/>
          </p:nvPr>
        </p:nvSpPr>
        <p:spPr>
          <a:xfrm>
            <a:off x="1097280" y="2485623"/>
            <a:ext cx="10058400" cy="3383470"/>
          </a:xfrm>
        </p:spPr>
        <p:txBody>
          <a:bodyPr>
            <a:normAutofit/>
          </a:bodyPr>
          <a:lstStyle/>
          <a:p>
            <a:pPr marL="0" indent="0">
              <a:buNone/>
            </a:pPr>
            <a:r>
              <a:rPr lang="fr-FR" dirty="0"/>
              <a:t>« les </a:t>
            </a:r>
            <a:r>
              <a:rPr lang="fr-FR" i="1" dirty="0" err="1"/>
              <a:t>multiculturalistes</a:t>
            </a:r>
            <a:r>
              <a:rPr lang="fr-FR" dirty="0"/>
              <a:t> […] convoquent [la cohésion sociale] en supposant que de la compréhension de la différence naît la cohésion, mais les </a:t>
            </a:r>
            <a:r>
              <a:rPr lang="fr-FR" i="1" dirty="0"/>
              <a:t>assimilationnistes ou les universalistes</a:t>
            </a:r>
            <a:r>
              <a:rPr lang="fr-FR" dirty="0"/>
              <a:t> y ont depuis longtemps recours en postulant que la langue unique est un facteur de cohésion. »</a:t>
            </a:r>
          </a:p>
          <a:p>
            <a:pPr marL="0" indent="0">
              <a:buNone/>
            </a:pPr>
            <a:endParaRPr lang="fr-FR" dirty="0"/>
          </a:p>
          <a:p>
            <a:pPr marL="0" indent="0">
              <a:buNone/>
            </a:pPr>
            <a:r>
              <a:rPr lang="fr-FR" sz="2000" dirty="0"/>
              <a:t>Gille </a:t>
            </a:r>
            <a:r>
              <a:rPr lang="fr-FR" sz="2000" dirty="0" err="1"/>
              <a:t>Forlot</a:t>
            </a:r>
            <a:r>
              <a:rPr lang="fr-FR" sz="2000" dirty="0"/>
              <a:t>, in </a:t>
            </a:r>
            <a:r>
              <a:rPr lang="fr-FR" sz="2000" dirty="0" err="1"/>
              <a:t>Troncy</a:t>
            </a:r>
            <a:r>
              <a:rPr lang="fr-FR" sz="2000" dirty="0"/>
              <a:t>, C., 2014, </a:t>
            </a:r>
            <a:r>
              <a:rPr lang="fr-FR" sz="2000" i="1" dirty="0"/>
              <a:t>Didactique du plurilinguisme. Approches plurielles des langues et des cultures. Autour de Michel </a:t>
            </a:r>
            <a:r>
              <a:rPr lang="fr-FR" sz="2000" i="1" dirty="0" err="1"/>
              <a:t>Candelier</a:t>
            </a:r>
            <a:r>
              <a:rPr lang="fr-FR" sz="2000" dirty="0"/>
              <a:t>, Rennes, PUR, p. 351.</a:t>
            </a:r>
          </a:p>
        </p:txBody>
      </p:sp>
    </p:spTree>
    <p:extLst>
      <p:ext uri="{BB962C8B-B14F-4D97-AF65-F5344CB8AC3E}">
        <p14:creationId xmlns:p14="http://schemas.microsoft.com/office/powerpoint/2010/main" val="1498480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re 1"/>
          <p:cNvSpPr>
            <a:spLocks noGrp="1"/>
          </p:cNvSpPr>
          <p:nvPr>
            <p:ph type="title"/>
          </p:nvPr>
        </p:nvSpPr>
        <p:spPr>
          <a:xfrm>
            <a:off x="1155032" y="361031"/>
            <a:ext cx="10010273" cy="1412875"/>
          </a:xfrm>
        </p:spPr>
        <p:txBody>
          <a:bodyPr>
            <a:normAutofit/>
          </a:bodyPr>
          <a:lstStyle/>
          <a:p>
            <a:r>
              <a:rPr lang="fr-FR" dirty="0">
                <a:latin typeface="Calibri" charset="0"/>
              </a:rPr>
              <a:t>Émergence de l’État-nation et diversité linguistique</a:t>
            </a:r>
          </a:p>
        </p:txBody>
      </p:sp>
      <p:sp>
        <p:nvSpPr>
          <p:cNvPr id="3" name="Espace réservé du contenu 2"/>
          <p:cNvSpPr>
            <a:spLocks noGrp="1"/>
          </p:cNvSpPr>
          <p:nvPr>
            <p:ph idx="1"/>
          </p:nvPr>
        </p:nvSpPr>
        <p:spPr>
          <a:xfrm>
            <a:off x="1155032" y="2058988"/>
            <a:ext cx="10178715" cy="4538662"/>
          </a:xfrm>
        </p:spPr>
        <p:txBody>
          <a:bodyPr>
            <a:normAutofit/>
          </a:bodyPr>
          <a:lstStyle/>
          <a:p>
            <a:pPr marL="0" indent="0">
              <a:buNone/>
              <a:defRPr/>
            </a:pPr>
            <a:r>
              <a:rPr lang="fr-FR" sz="2400" dirty="0"/>
              <a:t>« Avec </a:t>
            </a:r>
            <a:r>
              <a:rPr lang="fr-FR" sz="2400" b="1" dirty="0"/>
              <a:t>trente patois différents</a:t>
            </a:r>
            <a:r>
              <a:rPr lang="fr-FR" sz="2400" dirty="0"/>
              <a:t>, nous sommes encore pour le langage, à la tour de Babel, tandis que pour la liberté, nous formons l’avant-garde des nations » (Henri Grégoire, 1794)</a:t>
            </a:r>
          </a:p>
          <a:p>
            <a:pPr marL="0" indent="0">
              <a:buNone/>
              <a:defRPr/>
            </a:pPr>
            <a:r>
              <a:rPr lang="fr-FR" altLang="ja-JP" sz="2400" dirty="0"/>
              <a:t>Selon Grégoire, le nombre de Français qui « parlent purement » le français </a:t>
            </a:r>
            <a:r>
              <a:rPr lang="fr-FR" altLang="ja-JP" sz="2400" b="1" dirty="0"/>
              <a:t>n’excède pas 3 millions</a:t>
            </a:r>
            <a:r>
              <a:rPr lang="fr-FR" altLang="ja-JP" sz="2400" dirty="0"/>
              <a:t>, « et probablement le nombre de ceux qui l’écrivent correctement est encore moindre » (ibid.).</a:t>
            </a:r>
          </a:p>
          <a:p>
            <a:pPr marL="0" indent="0">
              <a:buNone/>
              <a:defRPr/>
            </a:pPr>
            <a:r>
              <a:rPr lang="fr-FR" sz="2400" dirty="0"/>
              <a:t>Population française en 1794 : </a:t>
            </a:r>
            <a:r>
              <a:rPr lang="fr-FR" altLang="ja-JP" sz="2400" dirty="0"/>
              <a:t>~ 28 millions d’habitants </a:t>
            </a:r>
          </a:p>
          <a:p>
            <a:pPr marL="0" indent="0">
              <a:buNone/>
              <a:defRPr/>
            </a:pPr>
            <a:r>
              <a:rPr lang="fr-FR" altLang="ja-JP" sz="2400" dirty="0"/>
              <a:t>Donc, selon les données de Grégoire,  </a:t>
            </a:r>
            <a:r>
              <a:rPr lang="fr-FR" altLang="ja-JP" sz="2400" b="1" dirty="0"/>
              <a:t>moins de 11% de la population </a:t>
            </a:r>
            <a:r>
              <a:rPr lang="fr-FR" altLang="ja-JP" sz="2400" dirty="0"/>
              <a:t>parlait français (celui d’Île-de-France) à cette époque.</a:t>
            </a:r>
          </a:p>
        </p:txBody>
      </p:sp>
      <p:sp>
        <p:nvSpPr>
          <p:cNvPr id="4" name="ZoneTexte 3"/>
          <p:cNvSpPr txBox="1"/>
          <p:nvPr/>
        </p:nvSpPr>
        <p:spPr>
          <a:xfrm>
            <a:off x="1155032" y="5710690"/>
            <a:ext cx="10491535" cy="646331"/>
          </a:xfrm>
          <a:prstGeom prst="rect">
            <a:avLst/>
          </a:prstGeom>
          <a:noFill/>
        </p:spPr>
        <p:txBody>
          <a:bodyPr wrap="square">
            <a:spAutoFit/>
          </a:bodyPr>
          <a:lstStyle/>
          <a:p>
            <a:r>
              <a:rPr lang="fr-FR" dirty="0"/>
              <a:t>Cité par </a:t>
            </a:r>
            <a:r>
              <a:rPr lang="fr-FR" dirty="0" err="1"/>
              <a:t>Certeau</a:t>
            </a:r>
            <a:r>
              <a:rPr lang="fr-FR" dirty="0"/>
              <a:t> (de), Michel, Julia, Dominique, Revel, Jacques, 2002 (1975), </a:t>
            </a:r>
            <a:r>
              <a:rPr lang="fr-FR" i="1" dirty="0"/>
              <a:t>Une politique de la langue</a:t>
            </a:r>
            <a:r>
              <a:rPr lang="fr-FR" dirty="0"/>
              <a:t>, Paris, Folio histoire.</a:t>
            </a:r>
          </a:p>
        </p:txBody>
      </p:sp>
    </p:spTree>
    <p:extLst>
      <p:ext uri="{BB962C8B-B14F-4D97-AF65-F5344CB8AC3E}">
        <p14:creationId xmlns:p14="http://schemas.microsoft.com/office/powerpoint/2010/main" val="125800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Rapport Grégo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036" y="544851"/>
            <a:ext cx="6477000" cy="519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Oval 5"/>
          <p:cNvSpPr>
            <a:spLocks noChangeArrowheads="1"/>
          </p:cNvSpPr>
          <p:nvPr/>
        </p:nvSpPr>
        <p:spPr bwMode="auto">
          <a:xfrm>
            <a:off x="8202861" y="432137"/>
            <a:ext cx="2514600" cy="685800"/>
          </a:xfrm>
          <a:prstGeom prst="ellipse">
            <a:avLst/>
          </a:prstGeom>
          <a:noFill/>
          <a:ln w="28575">
            <a:solidFill>
              <a:srgbClr val="FB020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36870" name="Oval 6"/>
          <p:cNvSpPr>
            <a:spLocks noChangeArrowheads="1"/>
          </p:cNvSpPr>
          <p:nvPr/>
        </p:nvSpPr>
        <p:spPr bwMode="auto">
          <a:xfrm>
            <a:off x="8458449" y="2789575"/>
            <a:ext cx="2971800" cy="914400"/>
          </a:xfrm>
          <a:prstGeom prst="ellipse">
            <a:avLst/>
          </a:prstGeom>
          <a:noFill/>
          <a:ln w="28575">
            <a:solidFill>
              <a:srgbClr val="FB020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36871" name="Oval 7"/>
          <p:cNvSpPr>
            <a:spLocks noChangeArrowheads="1"/>
          </p:cNvSpPr>
          <p:nvPr/>
        </p:nvSpPr>
        <p:spPr bwMode="auto">
          <a:xfrm>
            <a:off x="5343774" y="3986550"/>
            <a:ext cx="5562600" cy="762000"/>
          </a:xfrm>
          <a:prstGeom prst="ellipse">
            <a:avLst/>
          </a:prstGeom>
          <a:noFill/>
          <a:ln w="28575">
            <a:solidFill>
              <a:srgbClr val="FB020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5" name="ZoneTexte 4">
            <a:extLst>
              <a:ext uri="{FF2B5EF4-FFF2-40B4-BE49-F238E27FC236}">
                <a16:creationId xmlns:a16="http://schemas.microsoft.com/office/drawing/2014/main" id="{C7E8C465-94E8-184A-900E-BB93DADBE4EF}"/>
              </a:ext>
            </a:extLst>
          </p:cNvPr>
          <p:cNvSpPr txBox="1"/>
          <p:nvPr/>
        </p:nvSpPr>
        <p:spPr>
          <a:xfrm>
            <a:off x="7192208" y="6108291"/>
            <a:ext cx="1828802" cy="461665"/>
          </a:xfrm>
          <a:prstGeom prst="rect">
            <a:avLst/>
          </a:prstGeom>
          <a:noFill/>
        </p:spPr>
        <p:txBody>
          <a:bodyPr wrap="square" rtlCol="0">
            <a:spAutoFit/>
          </a:bodyPr>
          <a:lstStyle/>
          <a:p>
            <a:pPr>
              <a:defRPr/>
            </a:pPr>
            <a:r>
              <a:rPr lang="fr-FR" sz="2400" dirty="0"/>
              <a:t>(4 juin 1794)</a:t>
            </a:r>
          </a:p>
        </p:txBody>
      </p:sp>
      <p:sp>
        <p:nvSpPr>
          <p:cNvPr id="14" name="Titre 1">
            <a:extLst>
              <a:ext uri="{FF2B5EF4-FFF2-40B4-BE49-F238E27FC236}">
                <a16:creationId xmlns:a16="http://schemas.microsoft.com/office/drawing/2014/main" id="{65464DE8-8F91-8C46-9E31-58BEBC22E241}"/>
              </a:ext>
            </a:extLst>
          </p:cNvPr>
          <p:cNvSpPr>
            <a:spLocks noGrp="1"/>
          </p:cNvSpPr>
          <p:nvPr>
            <p:ph type="title"/>
          </p:nvPr>
        </p:nvSpPr>
        <p:spPr>
          <a:xfrm>
            <a:off x="457200" y="449981"/>
            <a:ext cx="3200400" cy="1595388"/>
          </a:xfrm>
        </p:spPr>
        <p:txBody>
          <a:bodyPr/>
          <a:lstStyle/>
          <a:p>
            <a:r>
              <a:rPr lang="fr-FR" dirty="0"/>
              <a:t>Le </a:t>
            </a:r>
            <a:r>
              <a:rPr lang="fr-FR"/>
              <a:t>projet monolingue</a:t>
            </a:r>
            <a:endParaRPr lang="fr-FR" dirty="0"/>
          </a:p>
        </p:txBody>
      </p:sp>
      <p:sp>
        <p:nvSpPr>
          <p:cNvPr id="15" name="ZoneTexte 14">
            <a:extLst>
              <a:ext uri="{FF2B5EF4-FFF2-40B4-BE49-F238E27FC236}">
                <a16:creationId xmlns:a16="http://schemas.microsoft.com/office/drawing/2014/main" id="{7FD3AF1A-4B90-8D46-9415-334415179C92}"/>
              </a:ext>
            </a:extLst>
          </p:cNvPr>
          <p:cNvSpPr txBox="1"/>
          <p:nvPr/>
        </p:nvSpPr>
        <p:spPr>
          <a:xfrm>
            <a:off x="553452" y="5892847"/>
            <a:ext cx="2960234" cy="400110"/>
          </a:xfrm>
          <a:prstGeom prst="rect">
            <a:avLst/>
          </a:prstGeom>
          <a:noFill/>
        </p:spPr>
        <p:txBody>
          <a:bodyPr wrap="none" rtlCol="0">
            <a:spAutoFit/>
          </a:bodyPr>
          <a:lstStyle/>
          <a:p>
            <a:r>
              <a:rPr lang="fr-FR" sz="2000" spc="-50" dirty="0">
                <a:latin typeface="+mj-lt"/>
                <a:ea typeface="+mj-ea"/>
                <a:cs typeface="+mj-cs"/>
              </a:rPr>
              <a:t>Henri Grégoire (1750-1831)</a:t>
            </a:r>
          </a:p>
        </p:txBody>
      </p:sp>
      <p:pic>
        <p:nvPicPr>
          <p:cNvPr id="8" name="Image 7">
            <a:extLst>
              <a:ext uri="{FF2B5EF4-FFF2-40B4-BE49-F238E27FC236}">
                <a16:creationId xmlns:a16="http://schemas.microsoft.com/office/drawing/2014/main" id="{B0EE8F0F-5A86-C146-9763-D67DCF855BC3}"/>
              </a:ext>
            </a:extLst>
          </p:cNvPr>
          <p:cNvPicPr>
            <a:picLocks noChangeAspect="1"/>
          </p:cNvPicPr>
          <p:nvPr/>
        </p:nvPicPr>
        <p:blipFill>
          <a:blip r:embed="rId4"/>
          <a:stretch>
            <a:fillRect/>
          </a:stretch>
        </p:blipFill>
        <p:spPr>
          <a:xfrm>
            <a:off x="703293" y="2237470"/>
            <a:ext cx="2487236" cy="3424732"/>
          </a:xfrm>
          <a:prstGeom prst="rect">
            <a:avLst/>
          </a:prstGeom>
        </p:spPr>
      </p:pic>
    </p:spTree>
    <p:extLst>
      <p:ext uri="{BB962C8B-B14F-4D97-AF65-F5344CB8AC3E}">
        <p14:creationId xmlns:p14="http://schemas.microsoft.com/office/powerpoint/2010/main" val="14254327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wipe(down)">
                                      <p:cBhvr>
                                        <p:cTn id="7" dur="500"/>
                                        <p:tgtEl>
                                          <p:spTgt spid="368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870"/>
                                        </p:tgtEl>
                                        <p:attrNameLst>
                                          <p:attrName>style.visibility</p:attrName>
                                        </p:attrNameLst>
                                      </p:cBhvr>
                                      <p:to>
                                        <p:strVal val="visible"/>
                                      </p:to>
                                    </p:set>
                                    <p:animEffect transition="in" filter="wipe(down)">
                                      <p:cBhvr>
                                        <p:cTn id="12" dur="500"/>
                                        <p:tgtEl>
                                          <p:spTgt spid="368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6871"/>
                                        </p:tgtEl>
                                        <p:attrNameLst>
                                          <p:attrName>style.visibility</p:attrName>
                                        </p:attrNameLst>
                                      </p:cBhvr>
                                      <p:to>
                                        <p:strVal val="visible"/>
                                      </p:to>
                                    </p:set>
                                    <p:animEffect transition="in" filter="wipe(down)">
                                      <p:cBhvr>
                                        <p:cTn id="17"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animBg="1"/>
      <p:bldP spid="36870" grpId="0" animBg="1"/>
      <p:bldP spid="3687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58356D-6A20-3D49-9D2A-CC2326C110E6}"/>
              </a:ext>
            </a:extLst>
          </p:cNvPr>
          <p:cNvSpPr>
            <a:spLocks noGrp="1"/>
          </p:cNvSpPr>
          <p:nvPr>
            <p:ph type="title"/>
          </p:nvPr>
        </p:nvSpPr>
        <p:spPr>
          <a:xfrm>
            <a:off x="457200" y="449981"/>
            <a:ext cx="3200400" cy="1595388"/>
          </a:xfrm>
        </p:spPr>
        <p:txBody>
          <a:bodyPr/>
          <a:lstStyle/>
          <a:p>
            <a:r>
              <a:rPr lang="fr-FR" dirty="0"/>
              <a:t>Le projet monolingue</a:t>
            </a:r>
          </a:p>
        </p:txBody>
      </p:sp>
      <p:sp>
        <p:nvSpPr>
          <p:cNvPr id="3" name="Espace réservé du contenu 2">
            <a:extLst>
              <a:ext uri="{FF2B5EF4-FFF2-40B4-BE49-F238E27FC236}">
                <a16:creationId xmlns:a16="http://schemas.microsoft.com/office/drawing/2014/main" id="{364DC467-EC69-3F46-858E-E76FAB2AFB72}"/>
              </a:ext>
            </a:extLst>
          </p:cNvPr>
          <p:cNvSpPr>
            <a:spLocks noGrp="1"/>
          </p:cNvSpPr>
          <p:nvPr>
            <p:ph idx="1"/>
          </p:nvPr>
        </p:nvSpPr>
        <p:spPr>
          <a:xfrm>
            <a:off x="4427621" y="731520"/>
            <a:ext cx="7411453" cy="5717406"/>
          </a:xfrm>
        </p:spPr>
        <p:txBody>
          <a:bodyPr>
            <a:normAutofit fontScale="92500" lnSpcReduction="10000"/>
          </a:bodyPr>
          <a:lstStyle/>
          <a:p>
            <a:pPr marL="0" indent="0">
              <a:buNone/>
            </a:pPr>
            <a:r>
              <a:rPr lang="fr-FR" sz="2400" dirty="0"/>
              <a:t>« Le fédéralisme et la superstition parlent bas-breton ; l'émigration et la haine de la République parlent allemand ; la contre-révolution parle l'italien, et le fanatisme parle le basque. Cassons ces instruments de dommage et d'erreur. Le comité a pensé qu'il devait vous proposer, comme mesure urgente et révolutionnaire, de donner à chaque commune de campagne des départements désignés un instituteur de langue française, chargé d'enseigner aux jeunes personnes des deux sexes, et de lire, chaque décade, à tous les autres citoyens de la commune, les lois, les décrets et les instructions envoyés de la Convention. […] Rome instruisait la jeunesse en lui apprenant à lire dans la loi des douze tables. La France apprendra à une partie des citoyens la langue française dans le livre de la Déclaration des Droits. »</a:t>
            </a:r>
            <a:r>
              <a:rPr lang="fr-FR" sz="2400" dirty="0">
                <a:solidFill>
                  <a:srgbClr val="000000"/>
                </a:solidFill>
              </a:rPr>
              <a:t> </a:t>
            </a:r>
          </a:p>
          <a:p>
            <a:pPr marL="0" indent="0">
              <a:buNone/>
            </a:pPr>
            <a:r>
              <a:rPr lang="fr-FR" dirty="0" err="1"/>
              <a:t>Barère</a:t>
            </a:r>
            <a:r>
              <a:rPr lang="fr-FR" dirty="0"/>
              <a:t> de </a:t>
            </a:r>
            <a:r>
              <a:rPr lang="fr-FR" dirty="0" err="1"/>
              <a:t>Vieuzac</a:t>
            </a:r>
            <a:r>
              <a:rPr lang="fr-FR" dirty="0"/>
              <a:t>, B., 1794, Rapport du Comité de salut public sur les idiomes, 8 pluviôse an II (27 janvier 1794), Paris, Convention nationale.</a:t>
            </a:r>
            <a:endParaRPr lang="fr-FR" dirty="0">
              <a:solidFill>
                <a:srgbClr val="000000"/>
              </a:solidFill>
            </a:endParaRPr>
          </a:p>
        </p:txBody>
      </p:sp>
      <p:pic>
        <p:nvPicPr>
          <p:cNvPr id="5" name="Image 5">
            <a:extLst>
              <a:ext uri="{FF2B5EF4-FFF2-40B4-BE49-F238E27FC236}">
                <a16:creationId xmlns:a16="http://schemas.microsoft.com/office/drawing/2014/main" id="{A6209DD7-8623-E642-B6F6-F98444880B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0297" y="2122371"/>
            <a:ext cx="2634205" cy="3549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3397B9F6-B4FA-E143-9B03-BD432BA973E3}"/>
              </a:ext>
            </a:extLst>
          </p:cNvPr>
          <p:cNvSpPr txBox="1"/>
          <p:nvPr/>
        </p:nvSpPr>
        <p:spPr>
          <a:xfrm>
            <a:off x="457200" y="5916910"/>
            <a:ext cx="3167855" cy="400110"/>
          </a:xfrm>
          <a:prstGeom prst="rect">
            <a:avLst/>
          </a:prstGeom>
          <a:noFill/>
        </p:spPr>
        <p:txBody>
          <a:bodyPr wrap="none" rtlCol="0">
            <a:spAutoFit/>
          </a:bodyPr>
          <a:lstStyle/>
          <a:p>
            <a:r>
              <a:rPr lang="fr-FR" sz="2000" spc="-50" dirty="0" err="1">
                <a:latin typeface="+mj-lt"/>
                <a:ea typeface="+mj-ea"/>
                <a:cs typeface="+mj-cs"/>
              </a:rPr>
              <a:t>Barère</a:t>
            </a:r>
            <a:r>
              <a:rPr lang="fr-FR" sz="2000" spc="-50" dirty="0">
                <a:latin typeface="+mj-lt"/>
                <a:ea typeface="+mj-ea"/>
                <a:cs typeface="+mj-cs"/>
              </a:rPr>
              <a:t> de </a:t>
            </a:r>
            <a:r>
              <a:rPr lang="fr-FR" sz="2000" spc="-50" dirty="0" err="1">
                <a:latin typeface="+mj-lt"/>
                <a:ea typeface="+mj-ea"/>
                <a:cs typeface="+mj-cs"/>
              </a:rPr>
              <a:t>Vieuzac</a:t>
            </a:r>
            <a:r>
              <a:rPr lang="fr-FR" sz="2000" spc="-50" dirty="0">
                <a:latin typeface="+mj-lt"/>
                <a:ea typeface="+mj-ea"/>
                <a:cs typeface="+mj-cs"/>
              </a:rPr>
              <a:t> (1755-1841)</a:t>
            </a:r>
          </a:p>
        </p:txBody>
      </p:sp>
    </p:spTree>
    <p:extLst>
      <p:ext uri="{BB962C8B-B14F-4D97-AF65-F5344CB8AC3E}">
        <p14:creationId xmlns:p14="http://schemas.microsoft.com/office/powerpoint/2010/main" val="1214515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Préserver et transmettre notre diversité linguistique</a:t>
            </a:r>
          </a:p>
        </p:txBody>
      </p:sp>
      <p:sp>
        <p:nvSpPr>
          <p:cNvPr id="3" name="Espace réservé du contenu 2"/>
          <p:cNvSpPr>
            <a:spLocks noGrp="1"/>
          </p:cNvSpPr>
          <p:nvPr>
            <p:ph idx="1"/>
          </p:nvPr>
        </p:nvSpPr>
        <p:spPr/>
        <p:txBody>
          <a:bodyPr>
            <a:normAutofit fontScale="77500" lnSpcReduction="20000"/>
          </a:bodyPr>
          <a:lstStyle/>
          <a:p>
            <a:pPr>
              <a:lnSpc>
                <a:spcPct val="120000"/>
              </a:lnSpc>
              <a:spcBef>
                <a:spcPts val="0"/>
              </a:spcBef>
              <a:spcAft>
                <a:spcPts val="600"/>
              </a:spcAft>
            </a:pPr>
            <a:r>
              <a:rPr lang="fr-FR" dirty="0"/>
              <a:t>Comme la planète connaît aujourd’hui un appauvrissement accéléré de sa biodiversité, l’humanité voit s’étioler sa propre diversité culturelle et linguistique (les deux processus sont d’ailleurs corrélés). Plus de la moitié des ~ 6000 langues actuellement parlées dans le monde auront probablement disparues d’ici la fin du 21</a:t>
            </a:r>
            <a:r>
              <a:rPr lang="fr-FR" baseline="30000" dirty="0"/>
              <a:t>ème</a:t>
            </a:r>
            <a:r>
              <a:rPr lang="fr-FR" dirty="0"/>
              <a:t> siècle. </a:t>
            </a:r>
          </a:p>
          <a:p>
            <a:pPr>
              <a:lnSpc>
                <a:spcPct val="120000"/>
              </a:lnSpc>
              <a:spcBef>
                <a:spcPts val="0"/>
              </a:spcBef>
              <a:spcAft>
                <a:spcPts val="600"/>
              </a:spcAft>
            </a:pPr>
            <a:r>
              <a:rPr lang="fr-FR" dirty="0"/>
              <a:t>Ce ne sont pas les « grandes » langues qui menacent les « petites » langues et la diversité linguistique de l’humanité, mais l’idéologie monolingue.</a:t>
            </a:r>
          </a:p>
          <a:p>
            <a:pPr>
              <a:lnSpc>
                <a:spcPct val="120000"/>
              </a:lnSpc>
              <a:spcBef>
                <a:spcPts val="0"/>
              </a:spcBef>
              <a:spcAft>
                <a:spcPts val="600"/>
              </a:spcAft>
            </a:pPr>
            <a:r>
              <a:rPr lang="fr-FR" dirty="0"/>
              <a:t>« La  vraie pédagogie bilingue – dans un  cadre  institutionnel qui  respecte le  bilinguisme – est une des manières les plus efficaces pour sauvegarder la  diversité linguistique »</a:t>
            </a:r>
          </a:p>
          <a:p>
            <a:pPr>
              <a:lnSpc>
                <a:spcPct val="120000"/>
              </a:lnSpc>
              <a:spcBef>
                <a:spcPts val="0"/>
              </a:spcBef>
              <a:spcAft>
                <a:spcPts val="600"/>
              </a:spcAft>
            </a:pPr>
            <a:r>
              <a:rPr lang="fr-FR" cap="small" dirty="0"/>
              <a:t>Evans</a:t>
            </a:r>
            <a:r>
              <a:rPr lang="fr-FR" dirty="0"/>
              <a:t>, Nicholas, 2012. </a:t>
            </a:r>
            <a:r>
              <a:rPr lang="fr-FR" i="1" dirty="0"/>
              <a:t>Ces mots qui meurent. Les langues menacées et ce qu’elles ont à nous dire</a:t>
            </a:r>
            <a:r>
              <a:rPr lang="fr-FR" dirty="0"/>
              <a:t>. Paris : Editions La Découverte</a:t>
            </a:r>
          </a:p>
        </p:txBody>
      </p:sp>
    </p:spTree>
    <p:extLst>
      <p:ext uri="{BB962C8B-B14F-4D97-AF65-F5344CB8AC3E}">
        <p14:creationId xmlns:p14="http://schemas.microsoft.com/office/powerpoint/2010/main" val="265433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t>La Charte de l’Éducation [de Polynésie française] actualisée  - 7 juillet 2016 [2011]</a:t>
            </a:r>
          </a:p>
        </p:txBody>
      </p:sp>
      <p:sp>
        <p:nvSpPr>
          <p:cNvPr id="3" name="Espace réservé du contenu 2"/>
          <p:cNvSpPr>
            <a:spLocks noGrp="1"/>
          </p:cNvSpPr>
          <p:nvPr>
            <p:ph idx="1"/>
          </p:nvPr>
        </p:nvSpPr>
        <p:spPr>
          <a:xfrm>
            <a:off x="1097280" y="1845733"/>
            <a:ext cx="10058400" cy="4360513"/>
          </a:xfrm>
        </p:spPr>
        <p:txBody>
          <a:bodyPr>
            <a:normAutofit/>
          </a:bodyPr>
          <a:lstStyle/>
          <a:p>
            <a:r>
              <a:rPr lang="fr-FR" sz="2400" dirty="0"/>
              <a:t>« L’objectif de l’</a:t>
            </a:r>
            <a:r>
              <a:rPr lang="fr-FR" sz="2400" dirty="0" err="1"/>
              <a:t>École</a:t>
            </a:r>
            <a:r>
              <a:rPr lang="fr-FR" sz="2400" dirty="0"/>
              <a:t> est la </a:t>
            </a:r>
            <a:r>
              <a:rPr lang="fr-FR" sz="2400" dirty="0" err="1"/>
              <a:t>réussite</a:t>
            </a:r>
            <a:r>
              <a:rPr lang="fr-FR" sz="2400" dirty="0"/>
              <a:t> de tous les </a:t>
            </a:r>
            <a:r>
              <a:rPr lang="fr-FR" sz="2400" dirty="0" err="1"/>
              <a:t>élèves</a:t>
            </a:r>
            <a:r>
              <a:rPr lang="fr-FR" sz="2400" dirty="0"/>
              <a:t>. </a:t>
            </a:r>
            <a:r>
              <a:rPr lang="fr-FR" sz="2400" b="1" dirty="0"/>
              <a:t>Cette </a:t>
            </a:r>
            <a:r>
              <a:rPr lang="fr-FR" sz="2400" b="1" dirty="0" err="1"/>
              <a:t>réussite</a:t>
            </a:r>
            <a:r>
              <a:rPr lang="fr-FR" sz="2400" b="1" dirty="0"/>
              <a:t> impose la maîtrise du langage qui passe par le </a:t>
            </a:r>
            <a:r>
              <a:rPr lang="fr-FR" sz="2400" b="1" dirty="0" err="1"/>
              <a:t>développement</a:t>
            </a:r>
            <a:r>
              <a:rPr lang="fr-FR" sz="2400" b="1" dirty="0"/>
              <a:t> des </a:t>
            </a:r>
            <a:r>
              <a:rPr lang="fr-FR" sz="2400" b="1" dirty="0" err="1"/>
              <a:t>compétences</a:t>
            </a:r>
            <a:r>
              <a:rPr lang="fr-FR" sz="2400" b="1" dirty="0"/>
              <a:t> linguistiques en </a:t>
            </a:r>
            <a:r>
              <a:rPr lang="fr-FR" sz="2400" b="1" dirty="0" err="1"/>
              <a:t>français</a:t>
            </a:r>
            <a:r>
              <a:rPr lang="fr-FR" sz="2400" b="1" dirty="0"/>
              <a:t>, en langues </a:t>
            </a:r>
            <a:r>
              <a:rPr lang="fr-FR" sz="2400" b="1" dirty="0" err="1"/>
              <a:t>polynésiennes</a:t>
            </a:r>
            <a:r>
              <a:rPr lang="fr-FR" sz="2400" b="1" dirty="0"/>
              <a:t> et en langues </a:t>
            </a:r>
            <a:r>
              <a:rPr lang="fr-FR" sz="2400" b="1" dirty="0" err="1"/>
              <a:t>étrangères</a:t>
            </a:r>
            <a:r>
              <a:rPr lang="fr-FR" sz="2400" b="1" dirty="0"/>
              <a:t>. </a:t>
            </a:r>
            <a:r>
              <a:rPr lang="fr-FR" sz="2400" dirty="0"/>
              <a:t>L’École doit tirer profit de la diversité linguistique de la société polynésienne pour favoriser le plurilinguisme tout au long de la scolarité. </a:t>
            </a:r>
            <a:r>
              <a:rPr lang="fr-FR" sz="2400" b="1" dirty="0"/>
              <a:t>La langue d’enseignement est le français. </a:t>
            </a:r>
            <a:r>
              <a:rPr lang="fr-FR" sz="2400" dirty="0"/>
              <a:t>Sa maîtrise, orale et écrite, est indispensable à la fois aux apprentissages scolaires et à l’exercice de la citoyenneté. </a:t>
            </a:r>
            <a:r>
              <a:rPr lang="fr-FR" sz="2400" b="1" dirty="0"/>
              <a:t>Tout au long du cursus scolaire, les langues et la culture polynésiennes sont valorisées afin d’entretenir un climat favorable à la diversité culturelle et linguistique</a:t>
            </a:r>
            <a:r>
              <a:rPr lang="fr-FR" sz="2400" dirty="0"/>
              <a:t>, et de permettre aux élèves de s’exprimer et de réfléchir sur leur propre diversité et celle des autres. » (p. 17)</a:t>
            </a:r>
          </a:p>
          <a:p>
            <a:r>
              <a:rPr lang="fr-FR" sz="1800" dirty="0"/>
              <a:t>Source : http://</a:t>
            </a:r>
            <a:r>
              <a:rPr lang="fr-FR" sz="1800" dirty="0" err="1"/>
              <a:t>education.pf</a:t>
            </a:r>
            <a:r>
              <a:rPr lang="fr-FR" sz="1800" dirty="0"/>
              <a:t>/02-pdf/Textes/2016-Charte-Education_2016-Version_29-07-2016.pdf</a:t>
            </a:r>
          </a:p>
        </p:txBody>
      </p:sp>
    </p:spTree>
    <p:extLst>
      <p:ext uri="{BB962C8B-B14F-4D97-AF65-F5344CB8AC3E}">
        <p14:creationId xmlns:p14="http://schemas.microsoft.com/office/powerpoint/2010/main" val="1339464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Programmes du cycle 4 (français)</a:t>
            </a:r>
          </a:p>
        </p:txBody>
      </p:sp>
      <p:sp>
        <p:nvSpPr>
          <p:cNvPr id="3" name="Espace réservé du contenu 2"/>
          <p:cNvSpPr>
            <a:spLocks noGrp="1"/>
          </p:cNvSpPr>
          <p:nvPr>
            <p:ph idx="1"/>
          </p:nvPr>
        </p:nvSpPr>
        <p:spPr>
          <a:xfrm>
            <a:off x="1097280" y="1845734"/>
            <a:ext cx="10387584" cy="4023360"/>
          </a:xfrm>
        </p:spPr>
        <p:txBody>
          <a:bodyPr>
            <a:normAutofit/>
          </a:bodyPr>
          <a:lstStyle/>
          <a:p>
            <a:r>
              <a:rPr lang="fr-FR" sz="3200" dirty="0"/>
              <a:t>« </a:t>
            </a:r>
            <a:r>
              <a:rPr lang="fr-FR" sz="3200" b="1" dirty="0"/>
              <a:t>Le français et les langues vivantes étrangères ou régionales </a:t>
            </a:r>
          </a:p>
          <a:p>
            <a:r>
              <a:rPr lang="fr-FR" sz="3200" dirty="0"/>
              <a:t>La comparaison entre les différentes langues apprises par les élèves  et le français est riche d’enseignements pour les élèves. Elle favorise la réflexion sur la cohérence des systèmes linguistiques, leurs parentés ou leurs différences, leurs échanges. » (p. 251) </a:t>
            </a:r>
          </a:p>
        </p:txBody>
      </p:sp>
    </p:spTree>
    <p:extLst>
      <p:ext uri="{BB962C8B-B14F-4D97-AF65-F5344CB8AC3E}">
        <p14:creationId xmlns:p14="http://schemas.microsoft.com/office/powerpoint/2010/main" val="1954518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Quelques suggestions</a:t>
            </a:r>
            <a:endParaRPr lang="fr-FR" dirty="0"/>
          </a:p>
        </p:txBody>
      </p:sp>
      <p:sp>
        <p:nvSpPr>
          <p:cNvPr id="3" name="Espace réservé du contenu 2"/>
          <p:cNvSpPr>
            <a:spLocks noGrp="1"/>
          </p:cNvSpPr>
          <p:nvPr>
            <p:ph idx="1"/>
          </p:nvPr>
        </p:nvSpPr>
        <p:spPr>
          <a:xfrm>
            <a:off x="1097280" y="1845734"/>
            <a:ext cx="10058400" cy="4337352"/>
          </a:xfrm>
        </p:spPr>
        <p:txBody>
          <a:bodyPr>
            <a:normAutofit fontScale="92500" lnSpcReduction="10000"/>
          </a:bodyPr>
          <a:lstStyle/>
          <a:p>
            <a:pPr>
              <a:buFont typeface="Courier New" charset="0"/>
              <a:buChar char="o"/>
            </a:pPr>
            <a:r>
              <a:rPr lang="fr-FR" sz="3200" dirty="0"/>
              <a:t> Valoriser à la fois le français et les langues d’origine des élèves.</a:t>
            </a:r>
          </a:p>
          <a:p>
            <a:pPr>
              <a:buFont typeface="Courier New" charset="0"/>
              <a:buChar char="o"/>
            </a:pPr>
            <a:r>
              <a:rPr lang="fr-FR" sz="3200" dirty="0"/>
              <a:t> Porter une attention particulière à l’expression orale en français, dans tous les champs disciplinaires. </a:t>
            </a:r>
          </a:p>
          <a:p>
            <a:pPr>
              <a:buFont typeface="Courier New" charset="0"/>
              <a:buChar char="o"/>
            </a:pPr>
            <a:r>
              <a:rPr lang="fr-FR" sz="3200" dirty="0"/>
              <a:t> Ne pas stigmatiser inutilement les variétés locales du français.</a:t>
            </a:r>
          </a:p>
          <a:p>
            <a:pPr>
              <a:buFont typeface="Courier New" charset="0"/>
              <a:buChar char="o"/>
            </a:pPr>
            <a:r>
              <a:rPr lang="fr-FR" sz="3200" dirty="0"/>
              <a:t> Faire plutôt réfléchir les élèves sur la diversité linguistique et culturelle et sur la transformation des langues.</a:t>
            </a:r>
          </a:p>
          <a:p>
            <a:pPr>
              <a:buFont typeface="Courier New" charset="0"/>
              <a:buChar char="o"/>
            </a:pPr>
            <a:r>
              <a:rPr lang="fr-FR" sz="3200" dirty="0"/>
              <a:t> Entraîner les élèves à choisir les langues et les variétés de langues (français standard </a:t>
            </a:r>
            <a:r>
              <a:rPr lang="fr-FR" sz="3200" i="1" dirty="0"/>
              <a:t>versus</a:t>
            </a:r>
            <a:r>
              <a:rPr lang="fr-FR" sz="3200" dirty="0"/>
              <a:t> français local) qui conviennent selon les situations de communication.</a:t>
            </a:r>
          </a:p>
        </p:txBody>
      </p:sp>
    </p:spTree>
    <p:extLst>
      <p:ext uri="{BB962C8B-B14F-4D97-AF65-F5344CB8AC3E}">
        <p14:creationId xmlns:p14="http://schemas.microsoft.com/office/powerpoint/2010/main" val="147764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Ouvrir tous les horizons</a:t>
            </a:r>
          </a:p>
        </p:txBody>
      </p:sp>
      <p:sp>
        <p:nvSpPr>
          <p:cNvPr id="3" name="Espace réservé du contenu 2"/>
          <p:cNvSpPr>
            <a:spLocks noGrp="1"/>
          </p:cNvSpPr>
          <p:nvPr>
            <p:ph idx="1"/>
          </p:nvPr>
        </p:nvSpPr>
        <p:spPr>
          <a:xfrm>
            <a:off x="1097280" y="1845733"/>
            <a:ext cx="10058400" cy="4360513"/>
          </a:xfrm>
        </p:spPr>
        <p:txBody>
          <a:bodyPr>
            <a:normAutofit/>
          </a:bodyPr>
          <a:lstStyle/>
          <a:p>
            <a:pPr marL="0" indent="0">
              <a:buNone/>
            </a:pPr>
            <a:r>
              <a:rPr lang="fr-FR" sz="2800" dirty="0"/>
              <a:t>« Les enfants d’Océanie n’ont pas à se trouver dans la position de migrants au sein de leur terre d’origine : ils n’ont pas à s’arracher à une culture océanienne pour s’intégrer à une culture française, ils ont à maîtriser les deux pour mieux les dépasser : c’est leur biculturalisme imparfait qui les prédispose mieux que d’autres à la situation même d’apprentissage et c’est en s’appuyant sur lui que l’école peut leur ouvrir tous les horizons. » </a:t>
            </a:r>
          </a:p>
          <a:p>
            <a:pPr marL="0" indent="0">
              <a:buNone/>
            </a:pPr>
            <a:endParaRPr lang="fr-FR" dirty="0"/>
          </a:p>
          <a:p>
            <a:pPr marL="0" indent="0">
              <a:buNone/>
            </a:pPr>
            <a:r>
              <a:rPr lang="fr-FR" sz="1800" dirty="0" err="1"/>
              <a:t>Rigo</a:t>
            </a:r>
            <a:r>
              <a:rPr lang="fr-FR" sz="1800" dirty="0"/>
              <a:t>, B., 2009, « Quelle éthique pour un enseignement en milieu plurilingue et pluriculturel », in Vernaudon &amp; </a:t>
            </a:r>
            <a:r>
              <a:rPr lang="fr-FR" sz="1800" dirty="0" err="1"/>
              <a:t>Fillol</a:t>
            </a:r>
            <a:r>
              <a:rPr lang="fr-FR" sz="1800" dirty="0"/>
              <a:t>, </a:t>
            </a:r>
            <a:r>
              <a:rPr lang="fr-FR" sz="1800" i="1" dirty="0"/>
              <a:t>Vers une école plurilingue dans les collectivités françaises d’Océanie et de Guyane, </a:t>
            </a:r>
            <a:r>
              <a:rPr lang="fr-FR" sz="1800" dirty="0"/>
              <a:t>Paris, l’Harmattan, p. 302</a:t>
            </a:r>
          </a:p>
        </p:txBody>
      </p:sp>
    </p:spTree>
    <p:extLst>
      <p:ext uri="{BB962C8B-B14F-4D97-AF65-F5344CB8AC3E}">
        <p14:creationId xmlns:p14="http://schemas.microsoft.com/office/powerpoint/2010/main" val="3731167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F057ED-0196-904B-BB45-A0AA83DB3997}"/>
              </a:ext>
            </a:extLst>
          </p:cNvPr>
          <p:cNvSpPr>
            <a:spLocks noGrp="1"/>
          </p:cNvSpPr>
          <p:nvPr>
            <p:ph type="title"/>
          </p:nvPr>
        </p:nvSpPr>
        <p:spPr/>
        <p:txBody>
          <a:bodyPr/>
          <a:lstStyle/>
          <a:p>
            <a:r>
              <a:rPr lang="fr-FR" dirty="0"/>
              <a:t>Une identité en construction</a:t>
            </a:r>
          </a:p>
        </p:txBody>
      </p:sp>
      <p:sp>
        <p:nvSpPr>
          <p:cNvPr id="3" name="Espace réservé du contenu 2">
            <a:extLst>
              <a:ext uri="{FF2B5EF4-FFF2-40B4-BE49-F238E27FC236}">
                <a16:creationId xmlns:a16="http://schemas.microsoft.com/office/drawing/2014/main" id="{2BF33469-D72E-AE4A-9473-7B29603B34E8}"/>
              </a:ext>
            </a:extLst>
          </p:cNvPr>
          <p:cNvSpPr>
            <a:spLocks noGrp="1"/>
          </p:cNvSpPr>
          <p:nvPr>
            <p:ph idx="1"/>
          </p:nvPr>
        </p:nvSpPr>
        <p:spPr/>
        <p:txBody>
          <a:bodyPr>
            <a:normAutofit fontScale="92500" lnSpcReduction="10000"/>
          </a:bodyPr>
          <a:lstStyle/>
          <a:p>
            <a:pPr marL="0" indent="0">
              <a:buNone/>
            </a:pPr>
            <a:r>
              <a:rPr lang="fr-FR" dirty="0"/>
              <a:t>« E </a:t>
            </a:r>
            <a:r>
              <a:rPr lang="fr-FR" dirty="0" err="1"/>
              <a:t>aha</a:t>
            </a:r>
            <a:r>
              <a:rPr lang="fr-FR" dirty="0"/>
              <a:t> vau ? E </a:t>
            </a:r>
            <a:r>
              <a:rPr lang="fr-FR" dirty="0" err="1"/>
              <a:t>paa</a:t>
            </a:r>
            <a:r>
              <a:rPr lang="fr-FR" dirty="0"/>
              <a:t>… </a:t>
            </a:r>
            <a:r>
              <a:rPr lang="fr-FR" dirty="0" err="1"/>
              <a:t>Aita</a:t>
            </a:r>
            <a:r>
              <a:rPr lang="fr-FR" dirty="0"/>
              <a:t> vau i </a:t>
            </a:r>
            <a:r>
              <a:rPr lang="fr-FR" dirty="0" err="1"/>
              <a:t>riro</a:t>
            </a:r>
            <a:r>
              <a:rPr lang="fr-FR" dirty="0"/>
              <a:t> </a:t>
            </a:r>
            <a:r>
              <a:rPr lang="fr-FR" dirty="0" err="1"/>
              <a:t>èi</a:t>
            </a:r>
            <a:r>
              <a:rPr lang="fr-FR" dirty="0"/>
              <a:t> </a:t>
            </a:r>
            <a:r>
              <a:rPr lang="fr-FR" dirty="0" err="1"/>
              <a:t>taata</a:t>
            </a:r>
            <a:r>
              <a:rPr lang="fr-FR" dirty="0"/>
              <a:t>. </a:t>
            </a:r>
            <a:r>
              <a:rPr lang="fr-FR" dirty="0" err="1"/>
              <a:t>Pēnei</a:t>
            </a:r>
            <a:r>
              <a:rPr lang="fr-FR" dirty="0"/>
              <a:t> </a:t>
            </a:r>
            <a:r>
              <a:rPr lang="fr-FR" dirty="0" err="1"/>
              <a:t>aè</a:t>
            </a:r>
            <a:r>
              <a:rPr lang="fr-FR" dirty="0"/>
              <a:t> </a:t>
            </a:r>
            <a:r>
              <a:rPr lang="fr-FR" dirty="0" err="1"/>
              <a:t>paha</a:t>
            </a:r>
            <a:r>
              <a:rPr lang="fr-FR" dirty="0"/>
              <a:t> </a:t>
            </a:r>
            <a:r>
              <a:rPr lang="fr-FR" dirty="0" err="1"/>
              <a:t>ē</a:t>
            </a:r>
            <a:r>
              <a:rPr lang="fr-FR" dirty="0"/>
              <a:t>, </a:t>
            </a:r>
            <a:r>
              <a:rPr lang="fr-FR" dirty="0" err="1"/>
              <a:t>ànānahi</a:t>
            </a:r>
            <a:r>
              <a:rPr lang="fr-FR" dirty="0"/>
              <a:t>…? </a:t>
            </a:r>
            <a:r>
              <a:rPr lang="fr-FR" dirty="0" err="1"/>
              <a:t>Aita</a:t>
            </a:r>
            <a:r>
              <a:rPr lang="fr-FR" dirty="0"/>
              <a:t> vau i </a:t>
            </a:r>
            <a:r>
              <a:rPr lang="fr-FR" dirty="0" err="1"/>
              <a:t>tāòtiàhia</a:t>
            </a:r>
            <a:r>
              <a:rPr lang="fr-FR" dirty="0"/>
              <a:t> e te </a:t>
            </a:r>
            <a:r>
              <a:rPr lang="fr-FR" dirty="0" err="1"/>
              <a:t>puta</a:t>
            </a:r>
            <a:r>
              <a:rPr lang="fr-FR" dirty="0"/>
              <a:t> </a:t>
            </a:r>
            <a:r>
              <a:rPr lang="fr-FR" dirty="0" err="1"/>
              <a:t>tivira</a:t>
            </a:r>
            <a:r>
              <a:rPr lang="fr-FR" dirty="0"/>
              <a:t>. Te </a:t>
            </a:r>
            <a:r>
              <a:rPr lang="fr-FR" dirty="0" err="1"/>
              <a:t>hiaài</a:t>
            </a:r>
            <a:r>
              <a:rPr lang="fr-FR" dirty="0"/>
              <a:t> </a:t>
            </a:r>
            <a:r>
              <a:rPr lang="fr-FR" dirty="0" err="1"/>
              <a:t>nei</a:t>
            </a:r>
            <a:r>
              <a:rPr lang="fr-FR" dirty="0"/>
              <a:t> au </a:t>
            </a:r>
            <a:r>
              <a:rPr lang="fr-FR" dirty="0" err="1"/>
              <a:t>ia</a:t>
            </a:r>
            <a:r>
              <a:rPr lang="fr-FR" dirty="0"/>
              <a:t> </a:t>
            </a:r>
            <a:r>
              <a:rPr lang="fr-FR" dirty="0" err="1"/>
              <a:t>ù</a:t>
            </a:r>
            <a:r>
              <a:rPr lang="fr-FR" dirty="0"/>
              <a:t> </a:t>
            </a:r>
            <a:r>
              <a:rPr lang="fr-FR" dirty="0" err="1"/>
              <a:t>ìa</a:t>
            </a:r>
            <a:r>
              <a:rPr lang="fr-FR" dirty="0"/>
              <a:t> </a:t>
            </a:r>
            <a:r>
              <a:rPr lang="fr-FR" dirty="0" err="1"/>
              <a:t>tupu</a:t>
            </a:r>
            <a:r>
              <a:rPr lang="fr-FR" dirty="0"/>
              <a:t> e </a:t>
            </a:r>
            <a:r>
              <a:rPr lang="fr-FR" dirty="0" err="1"/>
              <a:t>ìa</a:t>
            </a:r>
            <a:r>
              <a:rPr lang="fr-FR" dirty="0"/>
              <a:t> </a:t>
            </a:r>
            <a:r>
              <a:rPr lang="fr-FR" dirty="0" err="1"/>
              <a:t>rara</a:t>
            </a:r>
            <a:r>
              <a:rPr lang="fr-FR" dirty="0"/>
              <a:t>. O te </a:t>
            </a:r>
            <a:r>
              <a:rPr lang="fr-FR" dirty="0" err="1"/>
              <a:t>mau</a:t>
            </a:r>
            <a:r>
              <a:rPr lang="fr-FR" dirty="0"/>
              <a:t> </a:t>
            </a:r>
            <a:r>
              <a:rPr lang="fr-FR" dirty="0" err="1"/>
              <a:t>reta</a:t>
            </a:r>
            <a:r>
              <a:rPr lang="fr-FR" dirty="0"/>
              <a:t> a te </a:t>
            </a:r>
            <a:r>
              <a:rPr lang="fr-FR" dirty="0" err="1"/>
              <a:t>Pāpaa</a:t>
            </a:r>
            <a:r>
              <a:rPr lang="fr-FR" dirty="0"/>
              <a:t> </a:t>
            </a:r>
            <a:r>
              <a:rPr lang="fr-FR" dirty="0" err="1"/>
              <a:t>tē</a:t>
            </a:r>
            <a:r>
              <a:rPr lang="fr-FR" dirty="0"/>
              <a:t> </a:t>
            </a:r>
            <a:r>
              <a:rPr lang="fr-FR" dirty="0" err="1"/>
              <a:t>pāpaì</a:t>
            </a:r>
            <a:r>
              <a:rPr lang="fr-FR" dirty="0"/>
              <a:t> i to </a:t>
            </a:r>
            <a:r>
              <a:rPr lang="fr-FR" dirty="0" err="1"/>
              <a:t>ù</a:t>
            </a:r>
            <a:r>
              <a:rPr lang="fr-FR" dirty="0"/>
              <a:t> </a:t>
            </a:r>
            <a:r>
              <a:rPr lang="fr-FR" dirty="0" err="1"/>
              <a:t>iòa</a:t>
            </a:r>
            <a:r>
              <a:rPr lang="fr-FR" dirty="0"/>
              <a:t> ; o to </a:t>
            </a:r>
            <a:r>
              <a:rPr lang="fr-FR" dirty="0" err="1"/>
              <a:t>ù</a:t>
            </a:r>
            <a:r>
              <a:rPr lang="fr-FR" dirty="0"/>
              <a:t> </a:t>
            </a:r>
            <a:r>
              <a:rPr lang="fr-FR" dirty="0" err="1"/>
              <a:t>iho</a:t>
            </a:r>
            <a:r>
              <a:rPr lang="fr-FR" dirty="0"/>
              <a:t> </a:t>
            </a:r>
            <a:r>
              <a:rPr lang="fr-FR" dirty="0" err="1"/>
              <a:t>rā</a:t>
            </a:r>
            <a:r>
              <a:rPr lang="fr-FR" dirty="0"/>
              <a:t> </a:t>
            </a:r>
            <a:r>
              <a:rPr lang="fr-FR" dirty="0" err="1"/>
              <a:t>aho</a:t>
            </a:r>
            <a:r>
              <a:rPr lang="fr-FR" dirty="0"/>
              <a:t> e te </a:t>
            </a:r>
            <a:r>
              <a:rPr lang="fr-FR" dirty="0" err="1"/>
              <a:t>aho</a:t>
            </a:r>
            <a:r>
              <a:rPr lang="fr-FR" dirty="0"/>
              <a:t> o te </a:t>
            </a:r>
            <a:r>
              <a:rPr lang="fr-FR" dirty="0" err="1"/>
              <a:t>mau</a:t>
            </a:r>
            <a:r>
              <a:rPr lang="fr-FR" dirty="0"/>
              <a:t> </a:t>
            </a:r>
            <a:r>
              <a:rPr lang="fr-FR" dirty="0" err="1"/>
              <a:t>taeaè</a:t>
            </a:r>
            <a:r>
              <a:rPr lang="fr-FR" dirty="0"/>
              <a:t> e </a:t>
            </a:r>
            <a:r>
              <a:rPr lang="fr-FR" dirty="0" err="1"/>
              <a:t>māuiui</a:t>
            </a:r>
            <a:r>
              <a:rPr lang="fr-FR" dirty="0"/>
              <a:t> </a:t>
            </a:r>
            <a:r>
              <a:rPr lang="fr-FR" dirty="0" err="1"/>
              <a:t>nei</a:t>
            </a:r>
            <a:r>
              <a:rPr lang="fr-FR" dirty="0"/>
              <a:t> te </a:t>
            </a:r>
            <a:r>
              <a:rPr lang="fr-FR" dirty="0" err="1"/>
              <a:t>moihaa</a:t>
            </a:r>
            <a:r>
              <a:rPr lang="fr-FR" dirty="0"/>
              <a:t> </a:t>
            </a:r>
            <a:r>
              <a:rPr lang="fr-FR" dirty="0" err="1"/>
              <a:t>pāpaì</a:t>
            </a:r>
            <a:r>
              <a:rPr lang="fr-FR" dirty="0"/>
              <a:t> i to </a:t>
            </a:r>
            <a:r>
              <a:rPr lang="fr-FR" dirty="0" err="1"/>
              <a:t>ù</a:t>
            </a:r>
            <a:r>
              <a:rPr lang="fr-FR" dirty="0"/>
              <a:t> </a:t>
            </a:r>
            <a:r>
              <a:rPr lang="fr-FR" dirty="0" err="1"/>
              <a:t>oraraa</a:t>
            </a:r>
            <a:r>
              <a:rPr lang="fr-FR" dirty="0"/>
              <a:t>. »</a:t>
            </a:r>
          </a:p>
          <a:p>
            <a:pPr marL="0" indent="0">
              <a:buNone/>
            </a:pPr>
            <a:r>
              <a:rPr lang="fr-FR" dirty="0"/>
              <a:t>« Que suis-je ? Rien, pas encore, demain peut-être. Non, l’état civil ne me suffit pas, j’ai besoin d’une autre dimension. Mon nom s’écrit avec les lettres de l’alphabet latin, mais ma vie s’écrira avec mon souffle et le souffle de tous ceux qui souffrent du manque d’être. Nous ne sommes assurément pas encore. » </a:t>
            </a:r>
          </a:p>
          <a:p>
            <a:pPr marL="0" indent="0">
              <a:buNone/>
            </a:pPr>
            <a:r>
              <a:rPr lang="fr-FR" dirty="0" err="1"/>
              <a:t>Turo</a:t>
            </a:r>
            <a:r>
              <a:rPr lang="fr-FR" dirty="0"/>
              <a:t> </a:t>
            </a:r>
            <a:r>
              <a:rPr lang="fr-FR" dirty="0" err="1"/>
              <a:t>Raapoto</a:t>
            </a:r>
            <a:r>
              <a:rPr lang="fr-FR" dirty="0"/>
              <a:t> (1948-2014)</a:t>
            </a:r>
          </a:p>
          <a:p>
            <a:pPr marL="0" indent="0">
              <a:buNone/>
            </a:pPr>
            <a:endParaRPr lang="fr-FR" sz="2400" dirty="0"/>
          </a:p>
          <a:p>
            <a:pPr marL="0" indent="0">
              <a:buNone/>
            </a:pPr>
            <a:r>
              <a:rPr lang="fr-FR" sz="2400" dirty="0"/>
              <a:t>Source : </a:t>
            </a:r>
            <a:r>
              <a:rPr lang="fr-FR" sz="2400" dirty="0" err="1"/>
              <a:t>Veà</a:t>
            </a:r>
            <a:r>
              <a:rPr lang="fr-FR" sz="2400" dirty="0"/>
              <a:t> </a:t>
            </a:r>
            <a:r>
              <a:rPr lang="fr-FR" sz="2400" dirty="0" err="1"/>
              <a:t>Porotetani</a:t>
            </a:r>
            <a:r>
              <a:rPr lang="fr-FR" sz="2400" dirty="0"/>
              <a:t>, décembre 1978</a:t>
            </a:r>
          </a:p>
        </p:txBody>
      </p:sp>
    </p:spTree>
    <p:extLst>
      <p:ext uri="{BB962C8B-B14F-4D97-AF65-F5344CB8AC3E}">
        <p14:creationId xmlns:p14="http://schemas.microsoft.com/office/powerpoint/2010/main" val="2270610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38200" y="365125"/>
            <a:ext cx="10965873" cy="1460500"/>
          </a:xfrm>
        </p:spPr>
        <p:txBody>
          <a:bodyPr>
            <a:normAutofit/>
          </a:bodyPr>
          <a:lstStyle/>
          <a:p>
            <a:r>
              <a:rPr lang="fr-FR" b="1" dirty="0"/>
              <a:t>Pratique déclarée </a:t>
            </a:r>
            <a:r>
              <a:rPr lang="fr-FR" dirty="0"/>
              <a:t>en famille </a:t>
            </a:r>
            <a:br>
              <a:rPr lang="fr-FR" dirty="0"/>
            </a:br>
            <a:r>
              <a:rPr lang="fr-FR" sz="3600" dirty="0"/>
              <a:t>chez les 15 ans et plus</a:t>
            </a:r>
            <a:endParaRPr lang="fr-FR" dirty="0"/>
          </a:p>
        </p:txBody>
      </p:sp>
      <p:sp>
        <p:nvSpPr>
          <p:cNvPr id="3" name="Espace réservé du contenu 2"/>
          <p:cNvSpPr>
            <a:spLocks noGrp="1"/>
          </p:cNvSpPr>
          <p:nvPr>
            <p:ph idx="1"/>
          </p:nvPr>
        </p:nvSpPr>
        <p:spPr/>
        <p:txBody>
          <a:bodyPr>
            <a:normAutofit lnSpcReduction="10000"/>
          </a:bodyPr>
          <a:lstStyle/>
          <a:p>
            <a:pPr marL="0" indent="0">
              <a:buNone/>
            </a:pPr>
            <a:endParaRPr lang="fr-FR" sz="4400" dirty="0"/>
          </a:p>
          <a:p>
            <a:pPr marL="0" indent="0">
              <a:buNone/>
            </a:pPr>
            <a:r>
              <a:rPr lang="fr-FR" sz="4400" dirty="0"/>
              <a:t>français : 157 343 (73%)</a:t>
            </a:r>
          </a:p>
          <a:p>
            <a:pPr marL="0" indent="0">
              <a:buNone/>
            </a:pPr>
            <a:endParaRPr lang="fr-FR" sz="4400" dirty="0"/>
          </a:p>
          <a:p>
            <a:pPr marL="0" indent="0">
              <a:buNone/>
            </a:pPr>
            <a:r>
              <a:rPr lang="fr-FR" sz="4400" dirty="0"/>
              <a:t>langue polynésienne : 53 459 (25%)</a:t>
            </a:r>
          </a:p>
          <a:p>
            <a:pPr marL="0" indent="0">
              <a:buNone/>
            </a:pPr>
            <a:endParaRPr lang="fr-FR" sz="4400" dirty="0"/>
          </a:p>
          <a:p>
            <a:pPr marL="0" indent="0">
              <a:buNone/>
            </a:pPr>
            <a:r>
              <a:rPr lang="fr-FR" sz="2400" dirty="0"/>
              <a:t>source : Recensement général de la population 2017, ISPF &amp; INSEE</a:t>
            </a:r>
          </a:p>
          <a:p>
            <a:pPr marL="0" indent="0">
              <a:buNone/>
            </a:pPr>
            <a:r>
              <a:rPr lang="fr-FR" sz="2400" dirty="0">
                <a:hlinkClick r:id="rId3"/>
              </a:rPr>
              <a:t>http://www.ispf.pf/bases/Recensements/2017/Donnees_detaillees/Langues.aspx</a:t>
            </a:r>
            <a:endParaRPr lang="fr-FR" sz="2400" dirty="0"/>
          </a:p>
        </p:txBody>
      </p:sp>
    </p:spTree>
    <p:extLst>
      <p:ext uri="{BB962C8B-B14F-4D97-AF65-F5344CB8AC3E}">
        <p14:creationId xmlns:p14="http://schemas.microsoft.com/office/powerpoint/2010/main" val="169215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1F6671-3976-524A-A709-D6991FFD1ACA}"/>
              </a:ext>
            </a:extLst>
          </p:cNvPr>
          <p:cNvSpPr>
            <a:spLocks noGrp="1"/>
          </p:cNvSpPr>
          <p:nvPr>
            <p:ph type="title"/>
          </p:nvPr>
        </p:nvSpPr>
        <p:spPr/>
        <p:txBody>
          <a:bodyPr>
            <a:normAutofit/>
          </a:bodyPr>
          <a:lstStyle/>
          <a:p>
            <a:r>
              <a:rPr lang="fr-FR" sz="5400" dirty="0"/>
              <a:t>Quelques ressources</a:t>
            </a:r>
          </a:p>
        </p:txBody>
      </p:sp>
      <p:sp>
        <p:nvSpPr>
          <p:cNvPr id="3" name="Espace réservé du texte 2">
            <a:extLst>
              <a:ext uri="{FF2B5EF4-FFF2-40B4-BE49-F238E27FC236}">
                <a16:creationId xmlns:a16="http://schemas.microsoft.com/office/drawing/2014/main" id="{BACC079E-5B6F-5749-AD1B-D0D23E657550}"/>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1625481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extLst>
              <a:ext uri="{FF2B5EF4-FFF2-40B4-BE49-F238E27FC236}">
                <a16:creationId xmlns:a16="http://schemas.microsoft.com/office/drawing/2014/main" id="{69823751-B3E8-EC42-A1FC-28297B9398B5}"/>
              </a:ext>
            </a:extLst>
          </p:cNvPr>
          <p:cNvPicPr>
            <a:picLocks noChangeAspect="1"/>
          </p:cNvPicPr>
          <p:nvPr/>
        </p:nvPicPr>
        <p:blipFill>
          <a:blip r:embed="rId3"/>
          <a:stretch>
            <a:fillRect/>
          </a:stretch>
        </p:blipFill>
        <p:spPr>
          <a:xfrm>
            <a:off x="4192794" y="1109273"/>
            <a:ext cx="7725721" cy="4864575"/>
          </a:xfrm>
          <a:prstGeom prst="rect">
            <a:avLst/>
          </a:prstGeom>
        </p:spPr>
      </p:pic>
      <p:sp>
        <p:nvSpPr>
          <p:cNvPr id="2" name="Titre 1">
            <a:extLst>
              <a:ext uri="{FF2B5EF4-FFF2-40B4-BE49-F238E27FC236}">
                <a16:creationId xmlns:a16="http://schemas.microsoft.com/office/drawing/2014/main" id="{2C54BBA7-FFCA-1B4B-9A4D-9A59EAD8321A}"/>
              </a:ext>
            </a:extLst>
          </p:cNvPr>
          <p:cNvSpPr>
            <a:spLocks noGrp="1"/>
          </p:cNvSpPr>
          <p:nvPr>
            <p:ph type="title"/>
          </p:nvPr>
        </p:nvSpPr>
        <p:spPr>
          <a:xfrm>
            <a:off x="457200" y="1600200"/>
            <a:ext cx="3932237" cy="1600200"/>
          </a:xfrm>
        </p:spPr>
        <p:txBody>
          <a:bodyPr>
            <a:normAutofit/>
          </a:bodyPr>
          <a:lstStyle/>
          <a:p>
            <a:r>
              <a:rPr lang="fr-FR" sz="2800" dirty="0"/>
              <a:t>Dictionnaire </a:t>
            </a:r>
            <a:br>
              <a:rPr lang="fr-FR" sz="2800" dirty="0"/>
            </a:br>
            <a:r>
              <a:rPr lang="fr-FR" sz="2800" dirty="0"/>
              <a:t>tahitien-français de l’Académie tahitienne</a:t>
            </a:r>
          </a:p>
        </p:txBody>
      </p:sp>
      <p:sp>
        <p:nvSpPr>
          <p:cNvPr id="5" name="Espace réservé du texte 4">
            <a:extLst>
              <a:ext uri="{FF2B5EF4-FFF2-40B4-BE49-F238E27FC236}">
                <a16:creationId xmlns:a16="http://schemas.microsoft.com/office/drawing/2014/main" id="{E399C792-254F-E142-A50E-A253FE9F65ED}"/>
              </a:ext>
            </a:extLst>
          </p:cNvPr>
          <p:cNvSpPr>
            <a:spLocks noGrp="1"/>
          </p:cNvSpPr>
          <p:nvPr>
            <p:ph type="body" sz="half" idx="2"/>
          </p:nvPr>
        </p:nvSpPr>
        <p:spPr>
          <a:xfrm>
            <a:off x="457200" y="3792510"/>
            <a:ext cx="3200400" cy="2512693"/>
          </a:xfrm>
        </p:spPr>
        <p:txBody>
          <a:bodyPr>
            <a:normAutofit/>
          </a:bodyPr>
          <a:lstStyle/>
          <a:p>
            <a:r>
              <a:rPr lang="fr-FR" sz="3200" dirty="0" err="1"/>
              <a:t>www.farevanaa.pf</a:t>
            </a:r>
            <a:endParaRPr lang="fr-FR" sz="3200" dirty="0"/>
          </a:p>
        </p:txBody>
      </p:sp>
    </p:spTree>
    <p:extLst>
      <p:ext uri="{BB962C8B-B14F-4D97-AF65-F5344CB8AC3E}">
        <p14:creationId xmlns:p14="http://schemas.microsoft.com/office/powerpoint/2010/main" val="2341910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652AB8-C921-3445-BF4F-D4E2FD92F960}"/>
              </a:ext>
            </a:extLst>
          </p:cNvPr>
          <p:cNvSpPr>
            <a:spLocks noGrp="1"/>
          </p:cNvSpPr>
          <p:nvPr>
            <p:ph type="title"/>
          </p:nvPr>
        </p:nvSpPr>
        <p:spPr>
          <a:xfrm>
            <a:off x="736757" y="1593760"/>
            <a:ext cx="3932237" cy="1600200"/>
          </a:xfrm>
        </p:spPr>
        <p:txBody>
          <a:bodyPr/>
          <a:lstStyle/>
          <a:p>
            <a:r>
              <a:rPr lang="fr-FR" dirty="0"/>
              <a:t>Atlas numérique des langues de Polynésie française</a:t>
            </a:r>
          </a:p>
        </p:txBody>
      </p:sp>
      <p:sp>
        <p:nvSpPr>
          <p:cNvPr id="4" name="Espace réservé du texte 3">
            <a:extLst>
              <a:ext uri="{FF2B5EF4-FFF2-40B4-BE49-F238E27FC236}">
                <a16:creationId xmlns:a16="http://schemas.microsoft.com/office/drawing/2014/main" id="{5A493F67-8AC6-834C-A3CD-1D10B8256BB2}"/>
              </a:ext>
            </a:extLst>
          </p:cNvPr>
          <p:cNvSpPr>
            <a:spLocks noGrp="1"/>
          </p:cNvSpPr>
          <p:nvPr>
            <p:ph type="body" sz="half" idx="2"/>
          </p:nvPr>
        </p:nvSpPr>
        <p:spPr>
          <a:xfrm>
            <a:off x="839789" y="3734873"/>
            <a:ext cx="3461756" cy="2134114"/>
          </a:xfrm>
        </p:spPr>
        <p:txBody>
          <a:bodyPr>
            <a:normAutofit/>
          </a:bodyPr>
          <a:lstStyle/>
          <a:p>
            <a:r>
              <a:rPr lang="fr-FR" sz="2800" dirty="0">
                <a:hlinkClick r:id="rId2"/>
              </a:rPr>
              <a:t>https://anareo.cloud.pf/linkeast/</a:t>
            </a:r>
            <a:endParaRPr lang="fr-FR" sz="2800" dirty="0"/>
          </a:p>
        </p:txBody>
      </p:sp>
      <p:pic>
        <p:nvPicPr>
          <p:cNvPr id="8" name="Image 7">
            <a:extLst>
              <a:ext uri="{FF2B5EF4-FFF2-40B4-BE49-F238E27FC236}">
                <a16:creationId xmlns:a16="http://schemas.microsoft.com/office/drawing/2014/main" id="{5DDD5F30-52EC-2345-9B71-9D3800E0EB71}"/>
              </a:ext>
            </a:extLst>
          </p:cNvPr>
          <p:cNvPicPr>
            <a:picLocks noChangeAspect="1"/>
          </p:cNvPicPr>
          <p:nvPr/>
        </p:nvPicPr>
        <p:blipFill>
          <a:blip r:embed="rId3"/>
          <a:stretch>
            <a:fillRect/>
          </a:stretch>
        </p:blipFill>
        <p:spPr>
          <a:xfrm>
            <a:off x="4591719" y="987897"/>
            <a:ext cx="7379674" cy="5009881"/>
          </a:xfrm>
          <a:prstGeom prst="rect">
            <a:avLst/>
          </a:prstGeom>
        </p:spPr>
      </p:pic>
    </p:spTree>
    <p:extLst>
      <p:ext uri="{BB962C8B-B14F-4D97-AF65-F5344CB8AC3E}">
        <p14:creationId xmlns:p14="http://schemas.microsoft.com/office/powerpoint/2010/main" val="3155546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extLst>
              <a:ext uri="{FF2B5EF4-FFF2-40B4-BE49-F238E27FC236}">
                <a16:creationId xmlns:a16="http://schemas.microsoft.com/office/drawing/2014/main" id="{68806BCB-129D-5A4D-B0E1-804641946D03}"/>
              </a:ext>
            </a:extLst>
          </p:cNvPr>
          <p:cNvPicPr>
            <a:picLocks noChangeAspect="1"/>
          </p:cNvPicPr>
          <p:nvPr/>
        </p:nvPicPr>
        <p:blipFill>
          <a:blip r:embed="rId3"/>
          <a:stretch>
            <a:fillRect/>
          </a:stretch>
        </p:blipFill>
        <p:spPr>
          <a:xfrm>
            <a:off x="4686284" y="1109273"/>
            <a:ext cx="6720871" cy="5044190"/>
          </a:xfrm>
          <a:prstGeom prst="rect">
            <a:avLst/>
          </a:prstGeom>
        </p:spPr>
      </p:pic>
      <p:sp>
        <p:nvSpPr>
          <p:cNvPr id="2" name="Titre 1">
            <a:extLst>
              <a:ext uri="{FF2B5EF4-FFF2-40B4-BE49-F238E27FC236}">
                <a16:creationId xmlns:a16="http://schemas.microsoft.com/office/drawing/2014/main" id="{C5A24C34-8FC4-D74F-8ACC-217E66F61D2F}"/>
              </a:ext>
            </a:extLst>
          </p:cNvPr>
          <p:cNvSpPr>
            <a:spLocks noGrp="1"/>
          </p:cNvSpPr>
          <p:nvPr>
            <p:ph type="title"/>
          </p:nvPr>
        </p:nvSpPr>
        <p:spPr/>
        <p:txBody>
          <a:bodyPr>
            <a:normAutofit fontScale="90000"/>
          </a:bodyPr>
          <a:lstStyle/>
          <a:p>
            <a:r>
              <a:rPr lang="fr-FR" dirty="0" err="1"/>
              <a:t>Ana'ite</a:t>
            </a:r>
            <a:r>
              <a:rPr lang="fr-FR" dirty="0"/>
              <a:t> –Bibliothèque scientifique numérique polynésienne</a:t>
            </a:r>
          </a:p>
        </p:txBody>
      </p:sp>
      <p:sp>
        <p:nvSpPr>
          <p:cNvPr id="5" name="Espace réservé du texte 4">
            <a:extLst>
              <a:ext uri="{FF2B5EF4-FFF2-40B4-BE49-F238E27FC236}">
                <a16:creationId xmlns:a16="http://schemas.microsoft.com/office/drawing/2014/main" id="{3568CD06-A20F-A04C-AACF-5D1A31E5A066}"/>
              </a:ext>
            </a:extLst>
          </p:cNvPr>
          <p:cNvSpPr>
            <a:spLocks noGrp="1"/>
          </p:cNvSpPr>
          <p:nvPr>
            <p:ph type="body" sz="half" idx="2"/>
          </p:nvPr>
        </p:nvSpPr>
        <p:spPr>
          <a:xfrm>
            <a:off x="839788" y="3957402"/>
            <a:ext cx="2817812" cy="2347801"/>
          </a:xfrm>
        </p:spPr>
        <p:txBody>
          <a:bodyPr>
            <a:normAutofit/>
          </a:bodyPr>
          <a:lstStyle/>
          <a:p>
            <a:r>
              <a:rPr lang="fr-FR" sz="4000" dirty="0" err="1"/>
              <a:t>anaite.upf.pf</a:t>
            </a:r>
            <a:endParaRPr lang="fr-FR" sz="4000" dirty="0"/>
          </a:p>
        </p:txBody>
      </p:sp>
    </p:spTree>
    <p:extLst>
      <p:ext uri="{BB962C8B-B14F-4D97-AF65-F5344CB8AC3E}">
        <p14:creationId xmlns:p14="http://schemas.microsoft.com/office/powerpoint/2010/main" val="4289508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Encore quelques ressources en ligne…</a:t>
            </a:r>
          </a:p>
        </p:txBody>
      </p:sp>
      <p:sp>
        <p:nvSpPr>
          <p:cNvPr id="3" name="Espace réservé du contenu 2"/>
          <p:cNvSpPr>
            <a:spLocks noGrp="1"/>
          </p:cNvSpPr>
          <p:nvPr>
            <p:ph idx="1"/>
          </p:nvPr>
        </p:nvSpPr>
        <p:spPr>
          <a:xfrm>
            <a:off x="1097280" y="1845733"/>
            <a:ext cx="10058400" cy="4394645"/>
          </a:xfrm>
        </p:spPr>
        <p:txBody>
          <a:bodyPr>
            <a:normAutofit/>
          </a:bodyPr>
          <a:lstStyle/>
          <a:p>
            <a:r>
              <a:rPr lang="fr-FR" sz="2800" dirty="0"/>
              <a:t>Charpentier &amp; François, 2015, </a:t>
            </a:r>
            <a:r>
              <a:rPr lang="fr-FR" sz="2800" i="1" dirty="0"/>
              <a:t>Atlas linguistique de la Polynésie française</a:t>
            </a:r>
            <a:r>
              <a:rPr lang="fr-FR" sz="2800" dirty="0"/>
              <a:t>, Berlin, de </a:t>
            </a:r>
            <a:r>
              <a:rPr lang="fr-FR" sz="2800" dirty="0" err="1"/>
              <a:t>Gruyter</a:t>
            </a:r>
            <a:r>
              <a:rPr lang="fr-FR" sz="2800" dirty="0"/>
              <a:t> &amp; UPF : </a:t>
            </a:r>
          </a:p>
          <a:p>
            <a:r>
              <a:rPr lang="fr-FR" sz="2800" dirty="0">
                <a:solidFill>
                  <a:srgbClr val="073779"/>
                </a:solidFill>
                <a:hlinkClick r:id="rId2"/>
              </a:rPr>
              <a:t>www.upf.pf/alpf</a:t>
            </a:r>
            <a:endParaRPr lang="fr-FR" sz="2800" dirty="0">
              <a:solidFill>
                <a:srgbClr val="073779"/>
              </a:solidFill>
            </a:endParaRPr>
          </a:p>
          <a:p>
            <a:pPr marL="0" indent="0">
              <a:buNone/>
            </a:pPr>
            <a:r>
              <a:rPr lang="fr-FR" sz="2800" dirty="0">
                <a:solidFill>
                  <a:srgbClr val="292934"/>
                </a:solidFill>
              </a:rPr>
              <a:t>Exemples commentés de phrases en français local :</a:t>
            </a:r>
          </a:p>
          <a:p>
            <a:pPr marL="0" indent="0">
              <a:buNone/>
            </a:pPr>
            <a:r>
              <a:rPr lang="fr-FR" sz="2800" dirty="0">
                <a:solidFill>
                  <a:srgbClr val="073779"/>
                </a:solidFill>
                <a:hlinkClick r:id="rId3"/>
              </a:rPr>
              <a:t>monparaparau.pf/</a:t>
            </a:r>
            <a:endParaRPr lang="fr-FR" sz="2800" dirty="0">
              <a:solidFill>
                <a:srgbClr val="073779"/>
              </a:solidFill>
            </a:endParaRPr>
          </a:p>
          <a:p>
            <a:pPr marL="0" indent="0">
              <a:buNone/>
            </a:pPr>
            <a:r>
              <a:rPr lang="fr-FR" sz="2800" dirty="0">
                <a:solidFill>
                  <a:srgbClr val="292934"/>
                </a:solidFill>
              </a:rPr>
              <a:t>Un documentaire accessible en ligne, « Te </a:t>
            </a:r>
            <a:r>
              <a:rPr lang="fr-FR" sz="2800" dirty="0" err="1">
                <a:solidFill>
                  <a:srgbClr val="292934"/>
                </a:solidFill>
              </a:rPr>
              <a:t>reo</a:t>
            </a:r>
            <a:r>
              <a:rPr lang="fr-FR" sz="2800" dirty="0">
                <a:solidFill>
                  <a:srgbClr val="292934"/>
                </a:solidFill>
              </a:rPr>
              <a:t> </a:t>
            </a:r>
            <a:r>
              <a:rPr lang="fr-FR" sz="2800" dirty="0" err="1">
                <a:solidFill>
                  <a:srgbClr val="292934"/>
                </a:solidFill>
              </a:rPr>
              <a:t>tumu</a:t>
            </a:r>
            <a:r>
              <a:rPr lang="fr-FR" sz="2800" dirty="0">
                <a:solidFill>
                  <a:srgbClr val="292934"/>
                </a:solidFill>
              </a:rPr>
              <a:t> » :</a:t>
            </a:r>
          </a:p>
          <a:p>
            <a:r>
              <a:rPr lang="fr-FR" sz="2800" dirty="0">
                <a:solidFill>
                  <a:srgbClr val="292934"/>
                </a:solidFill>
                <a:hlinkClick r:id="rId4"/>
              </a:rPr>
              <a:t>http://la1ere.francetvinfo.fr/polynesie/tahiti/polynesie-francaise/te-reo-tumu-langue-maternelle-419203.html</a:t>
            </a:r>
            <a:endParaRPr lang="fr-FR" sz="2800" dirty="0">
              <a:solidFill>
                <a:srgbClr val="292934"/>
              </a:solidFill>
            </a:endParaRPr>
          </a:p>
        </p:txBody>
      </p:sp>
    </p:spTree>
    <p:extLst>
      <p:ext uri="{BB962C8B-B14F-4D97-AF65-F5344CB8AC3E}">
        <p14:creationId xmlns:p14="http://schemas.microsoft.com/office/powerpoint/2010/main" val="35528754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930F4C-1C70-F04B-A822-A4EAF27B430E}"/>
              </a:ext>
            </a:extLst>
          </p:cNvPr>
          <p:cNvSpPr>
            <a:spLocks noGrp="1"/>
          </p:cNvSpPr>
          <p:nvPr>
            <p:ph type="title"/>
          </p:nvPr>
        </p:nvSpPr>
        <p:spPr/>
        <p:txBody>
          <a:bodyPr>
            <a:normAutofit/>
          </a:bodyPr>
          <a:lstStyle/>
          <a:p>
            <a:r>
              <a:rPr lang="fr-FR" dirty="0"/>
              <a:t>Une introduction à l’histoire de Tahiti</a:t>
            </a:r>
          </a:p>
        </p:txBody>
      </p:sp>
      <p:sp>
        <p:nvSpPr>
          <p:cNvPr id="3" name="Espace réservé du contenu 2">
            <a:extLst>
              <a:ext uri="{FF2B5EF4-FFF2-40B4-BE49-F238E27FC236}">
                <a16:creationId xmlns:a16="http://schemas.microsoft.com/office/drawing/2014/main" id="{321EA812-9D1D-3B48-B057-B76241EB3DB9}"/>
              </a:ext>
            </a:extLst>
          </p:cNvPr>
          <p:cNvSpPr>
            <a:spLocks noGrp="1"/>
          </p:cNvSpPr>
          <p:nvPr>
            <p:ph idx="1"/>
          </p:nvPr>
        </p:nvSpPr>
        <p:spPr>
          <a:xfrm>
            <a:off x="838200" y="1825625"/>
            <a:ext cx="6560127" cy="4351338"/>
          </a:xfrm>
        </p:spPr>
        <p:txBody>
          <a:bodyPr>
            <a:normAutofit/>
          </a:bodyPr>
          <a:lstStyle/>
          <a:p>
            <a:pPr marL="0" indent="0">
              <a:buNone/>
            </a:pPr>
            <a:r>
              <a:rPr lang="fr-FR" sz="2800" b="1" dirty="0"/>
              <a:t>Une histoire de Tahiti. Des origines à nos jours.</a:t>
            </a:r>
            <a:r>
              <a:rPr lang="fr-FR" sz="2800" dirty="0"/>
              <a:t> </a:t>
            </a:r>
          </a:p>
          <a:p>
            <a:pPr marL="0" indent="0">
              <a:buNone/>
            </a:pPr>
            <a:r>
              <a:rPr lang="fr-FR" sz="2800" dirty="0"/>
              <a:t>Ouvrage collectif dirigé par </a:t>
            </a:r>
            <a:r>
              <a:rPr lang="fr-FR" sz="2800" dirty="0" err="1"/>
              <a:t>Eric</a:t>
            </a:r>
            <a:r>
              <a:rPr lang="fr-FR" sz="2800" dirty="0"/>
              <a:t> Conte. </a:t>
            </a:r>
          </a:p>
          <a:p>
            <a:pPr marL="0" indent="0">
              <a:buNone/>
            </a:pPr>
            <a:r>
              <a:rPr lang="fr-FR" sz="2800" dirty="0"/>
              <a:t>Au Vent des Îles, UPF, Maison des Sciences de l’Homme du Pacifique. 2019.</a:t>
            </a:r>
          </a:p>
        </p:txBody>
      </p:sp>
      <p:pic>
        <p:nvPicPr>
          <p:cNvPr id="6" name="Image 5">
            <a:extLst>
              <a:ext uri="{FF2B5EF4-FFF2-40B4-BE49-F238E27FC236}">
                <a16:creationId xmlns:a16="http://schemas.microsoft.com/office/drawing/2014/main" id="{6F10392D-0070-A640-A482-5526E5941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344" y="1825625"/>
            <a:ext cx="3505777" cy="4410905"/>
          </a:xfrm>
          <a:prstGeom prst="rect">
            <a:avLst/>
          </a:prstGeom>
        </p:spPr>
      </p:pic>
    </p:spTree>
    <p:extLst>
      <p:ext uri="{BB962C8B-B14F-4D97-AF65-F5344CB8AC3E}">
        <p14:creationId xmlns:p14="http://schemas.microsoft.com/office/powerpoint/2010/main" val="2675592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FB6606-7F2E-3B4A-8CF2-57F017781F9B}"/>
              </a:ext>
            </a:extLst>
          </p:cNvPr>
          <p:cNvSpPr>
            <a:spLocks noGrp="1"/>
          </p:cNvSpPr>
          <p:nvPr>
            <p:ph type="title"/>
          </p:nvPr>
        </p:nvSpPr>
        <p:spPr>
          <a:xfrm>
            <a:off x="839788" y="1384479"/>
            <a:ext cx="3932237" cy="2260242"/>
          </a:xfrm>
        </p:spPr>
        <p:txBody>
          <a:bodyPr>
            <a:normAutofit fontScale="90000"/>
          </a:bodyPr>
          <a:lstStyle/>
          <a:p>
            <a:br>
              <a:rPr lang="fr-FR" dirty="0"/>
            </a:br>
            <a:r>
              <a:rPr lang="fr-FR" dirty="0"/>
              <a:t>Te ara </a:t>
            </a:r>
            <a:r>
              <a:rPr lang="fr-FR" dirty="0" err="1"/>
              <a:t>moana</a:t>
            </a:r>
            <a:br>
              <a:rPr lang="fr-FR" dirty="0"/>
            </a:br>
            <a:r>
              <a:rPr lang="fr-FR" dirty="0"/>
              <a:t>Le chemin de l’Océan. Guide des Aires marines éducatives de Polynésie française</a:t>
            </a:r>
          </a:p>
        </p:txBody>
      </p:sp>
      <p:pic>
        <p:nvPicPr>
          <p:cNvPr id="5" name="Espace réservé du contenu 4">
            <a:extLst>
              <a:ext uri="{FF2B5EF4-FFF2-40B4-BE49-F238E27FC236}">
                <a16:creationId xmlns:a16="http://schemas.microsoft.com/office/drawing/2014/main" id="{9DD5D112-333E-FE48-BE7D-5C289B1FCF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3070" y="167797"/>
            <a:ext cx="4687910" cy="6615840"/>
          </a:xfrm>
        </p:spPr>
      </p:pic>
      <p:sp>
        <p:nvSpPr>
          <p:cNvPr id="6" name="Espace réservé du texte 5">
            <a:extLst>
              <a:ext uri="{FF2B5EF4-FFF2-40B4-BE49-F238E27FC236}">
                <a16:creationId xmlns:a16="http://schemas.microsoft.com/office/drawing/2014/main" id="{9E310B5C-D17E-0E4C-BA37-532CD46DDEEC}"/>
              </a:ext>
            </a:extLst>
          </p:cNvPr>
          <p:cNvSpPr>
            <a:spLocks noGrp="1"/>
          </p:cNvSpPr>
          <p:nvPr>
            <p:ph type="body" sz="half" idx="2"/>
          </p:nvPr>
        </p:nvSpPr>
        <p:spPr>
          <a:xfrm>
            <a:off x="839788" y="3734874"/>
            <a:ext cx="3932237" cy="2134114"/>
          </a:xfrm>
        </p:spPr>
        <p:txBody>
          <a:bodyPr/>
          <a:lstStyle/>
          <a:p>
            <a:r>
              <a:rPr lang="fr-FR" dirty="0"/>
              <a:t>Manon </a:t>
            </a:r>
            <a:r>
              <a:rPr lang="fr-FR" dirty="0" err="1"/>
              <a:t>Sanguinet</a:t>
            </a:r>
            <a:r>
              <a:rPr lang="fr-FR" dirty="0"/>
              <a:t> et Frédéric </a:t>
            </a:r>
            <a:r>
              <a:rPr lang="fr-FR" dirty="0" err="1"/>
              <a:t>Torrente</a:t>
            </a:r>
            <a:r>
              <a:rPr lang="fr-FR" dirty="0"/>
              <a:t>, 2020</a:t>
            </a:r>
          </a:p>
          <a:p>
            <a:r>
              <a:rPr lang="fr-FR" dirty="0"/>
              <a:t>OFB, MSHP, DGEE</a:t>
            </a:r>
          </a:p>
        </p:txBody>
      </p:sp>
    </p:spTree>
    <p:extLst>
      <p:ext uri="{BB962C8B-B14F-4D97-AF65-F5344CB8AC3E}">
        <p14:creationId xmlns:p14="http://schemas.microsoft.com/office/powerpoint/2010/main" val="6221844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8A819E-7D0B-9B46-AE78-AA6E41AE3606}"/>
              </a:ext>
            </a:extLst>
          </p:cNvPr>
          <p:cNvSpPr>
            <a:spLocks noGrp="1"/>
          </p:cNvSpPr>
          <p:nvPr>
            <p:ph type="title"/>
          </p:nvPr>
        </p:nvSpPr>
        <p:spPr/>
        <p:txBody>
          <a:bodyPr/>
          <a:lstStyle/>
          <a:p>
            <a:r>
              <a:rPr lang="fr-FR" dirty="0"/>
              <a:t>L’école ambiguë : histoires de familles à Tahiti</a:t>
            </a:r>
          </a:p>
        </p:txBody>
      </p:sp>
      <p:pic>
        <p:nvPicPr>
          <p:cNvPr id="5" name="Espace réservé du contenu 4">
            <a:extLst>
              <a:ext uri="{FF2B5EF4-FFF2-40B4-BE49-F238E27FC236}">
                <a16:creationId xmlns:a16="http://schemas.microsoft.com/office/drawing/2014/main" id="{3E2238B6-1609-A945-A9F2-396AE1912A95}"/>
              </a:ext>
            </a:extLst>
          </p:cNvPr>
          <p:cNvPicPr>
            <a:picLocks noGrp="1" noChangeAspect="1"/>
          </p:cNvPicPr>
          <p:nvPr>
            <p:ph idx="1"/>
          </p:nvPr>
        </p:nvPicPr>
        <p:blipFill>
          <a:blip r:embed="rId2"/>
          <a:stretch>
            <a:fillRect/>
          </a:stretch>
        </p:blipFill>
        <p:spPr>
          <a:xfrm>
            <a:off x="6115050" y="67161"/>
            <a:ext cx="4286250" cy="6679519"/>
          </a:xfrm>
          <a:prstGeom prst="rect">
            <a:avLst/>
          </a:prstGeom>
        </p:spPr>
      </p:pic>
      <p:sp>
        <p:nvSpPr>
          <p:cNvPr id="4" name="Espace réservé du texte 3">
            <a:extLst>
              <a:ext uri="{FF2B5EF4-FFF2-40B4-BE49-F238E27FC236}">
                <a16:creationId xmlns:a16="http://schemas.microsoft.com/office/drawing/2014/main" id="{09EDC09E-D0B2-0E4F-B995-B7AFF511C4AC}"/>
              </a:ext>
            </a:extLst>
          </p:cNvPr>
          <p:cNvSpPr>
            <a:spLocks noGrp="1"/>
          </p:cNvSpPr>
          <p:nvPr>
            <p:ph type="body" sz="half" idx="2"/>
          </p:nvPr>
        </p:nvSpPr>
        <p:spPr/>
        <p:txBody>
          <a:bodyPr/>
          <a:lstStyle/>
          <a:p>
            <a:r>
              <a:rPr lang="fr-FR" dirty="0"/>
              <a:t>Marie </a:t>
            </a:r>
            <a:r>
              <a:rPr lang="fr-FR" dirty="0" err="1"/>
              <a:t>Salaün</a:t>
            </a:r>
            <a:r>
              <a:rPr lang="fr-FR" dirty="0"/>
              <a:t> et Emeline Le Plain, 2018</a:t>
            </a:r>
          </a:p>
          <a:p>
            <a:r>
              <a:rPr lang="fr-FR" dirty="0"/>
              <a:t>L’Harmattan</a:t>
            </a:r>
          </a:p>
        </p:txBody>
      </p:sp>
    </p:spTree>
    <p:extLst>
      <p:ext uri="{BB962C8B-B14F-4D97-AF65-F5344CB8AC3E}">
        <p14:creationId xmlns:p14="http://schemas.microsoft.com/office/powerpoint/2010/main" val="21236566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Indications bibliographiques</a:t>
            </a:r>
          </a:p>
        </p:txBody>
      </p:sp>
      <p:sp>
        <p:nvSpPr>
          <p:cNvPr id="3" name="Espace réservé du contenu 2"/>
          <p:cNvSpPr>
            <a:spLocks noGrp="1"/>
          </p:cNvSpPr>
          <p:nvPr>
            <p:ph idx="1"/>
          </p:nvPr>
        </p:nvSpPr>
        <p:spPr>
          <a:xfrm>
            <a:off x="1097280" y="1845733"/>
            <a:ext cx="10058400" cy="4394645"/>
          </a:xfrm>
        </p:spPr>
        <p:txBody>
          <a:bodyPr>
            <a:normAutofit fontScale="85000" lnSpcReduction="20000"/>
          </a:bodyPr>
          <a:lstStyle/>
          <a:p>
            <a:r>
              <a:rPr lang="fr-FR" sz="2800" dirty="0" err="1"/>
              <a:t>Cummins</a:t>
            </a:r>
            <a:r>
              <a:rPr lang="fr-FR" sz="2800" dirty="0"/>
              <a:t>, J., 2014, « L’</a:t>
            </a:r>
            <a:r>
              <a:rPr lang="fr-FR" sz="2800" dirty="0" err="1"/>
              <a:t>éducation</a:t>
            </a:r>
            <a:r>
              <a:rPr lang="fr-FR" sz="2800" dirty="0"/>
              <a:t> bilingue : qu’avons-nous appris de cinquante ans de recherche ? », in </a:t>
            </a:r>
            <a:r>
              <a:rPr lang="fr-FR" sz="2800" dirty="0" err="1"/>
              <a:t>Nocus</a:t>
            </a:r>
            <a:r>
              <a:rPr lang="fr-FR" sz="2800" dirty="0"/>
              <a:t>, </a:t>
            </a:r>
            <a:r>
              <a:rPr lang="fr-FR" sz="2800" dirty="0" err="1"/>
              <a:t>Vernaudon</a:t>
            </a:r>
            <a:r>
              <a:rPr lang="fr-FR" sz="2800" dirty="0"/>
              <a:t> &amp; </a:t>
            </a:r>
            <a:r>
              <a:rPr lang="fr-FR" sz="2800" dirty="0" err="1"/>
              <a:t>Paia</a:t>
            </a:r>
            <a:r>
              <a:rPr lang="fr-FR" sz="2800" dirty="0"/>
              <a:t>, M., (</a:t>
            </a:r>
            <a:r>
              <a:rPr lang="fr-FR" sz="2800" dirty="0" err="1"/>
              <a:t>dir</a:t>
            </a:r>
            <a:r>
              <a:rPr lang="fr-FR" sz="2800" dirty="0"/>
              <a:t>.), </a:t>
            </a:r>
            <a:r>
              <a:rPr lang="fr-FR" sz="2800" i="1" dirty="0"/>
              <a:t>L’école plurilingue en Outre-mer. Apprendre plusieurs langues, plusieurs langues pour apprendre</a:t>
            </a:r>
            <a:r>
              <a:rPr lang="fr-FR" sz="2800" dirty="0"/>
              <a:t>, Presses universitaires de Rennes, p. 41-64. </a:t>
            </a:r>
          </a:p>
          <a:p>
            <a:r>
              <a:rPr lang="fr-FR" sz="2800" dirty="0" err="1"/>
              <a:t>Rigo</a:t>
            </a:r>
            <a:r>
              <a:rPr lang="fr-FR" sz="2800" dirty="0"/>
              <a:t>, B., 2009, « Quelle éthique pour un enseignement en milieu plurilingue et pluriculturel », in </a:t>
            </a:r>
            <a:r>
              <a:rPr lang="fr-FR" sz="2800" dirty="0" err="1"/>
              <a:t>Vernaudon</a:t>
            </a:r>
            <a:r>
              <a:rPr lang="fr-FR" sz="2800" dirty="0"/>
              <a:t> &amp; </a:t>
            </a:r>
            <a:r>
              <a:rPr lang="fr-FR" sz="2800" dirty="0" err="1"/>
              <a:t>Fillol</a:t>
            </a:r>
            <a:r>
              <a:rPr lang="fr-FR" sz="2800" dirty="0"/>
              <a:t>, </a:t>
            </a:r>
            <a:r>
              <a:rPr lang="fr-FR" sz="2800" i="1" dirty="0"/>
              <a:t>Vers une école plurilingue dans les collectivités françaises d’Océanie et de Guyane, </a:t>
            </a:r>
            <a:r>
              <a:rPr lang="fr-FR" sz="2800" dirty="0"/>
              <a:t>Paris, l’Harmattan, p. 302</a:t>
            </a:r>
          </a:p>
          <a:p>
            <a:r>
              <a:rPr lang="fr-FR" sz="2800" dirty="0" err="1"/>
              <a:t>Salaün</a:t>
            </a:r>
            <a:r>
              <a:rPr lang="fr-FR" sz="2800" dirty="0"/>
              <a:t>, M., 2016, « Les langues de l’école au temps des Etablissements français de l’Océanie : ce que nous dit la législation coloniale, et ce qu’elle ne nous dit pas. », </a:t>
            </a:r>
            <a:r>
              <a:rPr lang="fr-FR" sz="2800" i="1" dirty="0"/>
              <a:t>BSEO</a:t>
            </a:r>
            <a:r>
              <a:rPr lang="fr-FR" sz="2800" dirty="0"/>
              <a:t>, n°336, p. 25-52</a:t>
            </a:r>
          </a:p>
          <a:p>
            <a:r>
              <a:rPr lang="fr-FR" sz="2800" dirty="0"/>
              <a:t>Vernaudon, J., 2020, « Les langues polynésiennes et kanak, des « langues de France » en contexte de décolonisation », </a:t>
            </a:r>
            <a:r>
              <a:rPr lang="fr-FR" sz="2800" dirty="0" err="1"/>
              <a:t>Glottopol</a:t>
            </a:r>
            <a:r>
              <a:rPr lang="fr-FR" sz="2800" dirty="0"/>
              <a:t>, 34,, 132-146  </a:t>
            </a:r>
            <a:r>
              <a:rPr lang="fr-FR" sz="2800" dirty="0">
                <a:hlinkClick r:id="rId2"/>
              </a:rPr>
              <a:t>http://glottopol.univ-rouen.fr/telecharger/numero_34/gpl34_11vernaudon.pdf</a:t>
            </a:r>
            <a:endParaRPr lang="fr-FR" sz="2800" dirty="0"/>
          </a:p>
          <a:p>
            <a:endParaRPr lang="fr-FR" sz="2800" b="1" dirty="0"/>
          </a:p>
        </p:txBody>
      </p:sp>
    </p:spTree>
    <p:extLst>
      <p:ext uri="{BB962C8B-B14F-4D97-AF65-F5344CB8AC3E}">
        <p14:creationId xmlns:p14="http://schemas.microsoft.com/office/powerpoint/2010/main" val="1218646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re 1"/>
          <p:cNvSpPr>
            <a:spLocks noGrp="1"/>
          </p:cNvSpPr>
          <p:nvPr>
            <p:ph type="title"/>
          </p:nvPr>
        </p:nvSpPr>
        <p:spPr>
          <a:xfrm>
            <a:off x="1297279" y="121802"/>
            <a:ext cx="9801202" cy="1143000"/>
          </a:xfrm>
        </p:spPr>
        <p:txBody>
          <a:bodyPr>
            <a:noAutofit/>
          </a:bodyPr>
          <a:lstStyle/>
          <a:p>
            <a:r>
              <a:rPr lang="fr-FR" altLang="fr-FR" sz="3600" dirty="0"/>
              <a:t>Langue parlée en famille par archipels </a:t>
            </a:r>
            <a:br>
              <a:rPr lang="fr-FR" altLang="fr-FR" sz="3600" dirty="0"/>
            </a:br>
            <a:r>
              <a:rPr lang="fr-FR" altLang="fr-FR" sz="2400" dirty="0"/>
              <a:t>(</a:t>
            </a:r>
            <a:r>
              <a:rPr lang="fr-FR" sz="2400" dirty="0"/>
              <a:t>Recensement général de la population 2017, ISPF &amp; INSEE</a:t>
            </a:r>
            <a:r>
              <a:rPr lang="fr-FR" altLang="fr-FR" sz="2400" dirty="0"/>
              <a:t>)</a:t>
            </a:r>
            <a:endParaRPr lang="fr-FR" altLang="fr-FR" sz="3600" dirty="0"/>
          </a:p>
        </p:txBody>
      </p:sp>
      <p:graphicFrame>
        <p:nvGraphicFramePr>
          <p:cNvPr id="2" name="Espace réservé du contenu 3"/>
          <p:cNvGraphicFramePr>
            <a:graphicFrameLocks noGrp="1"/>
          </p:cNvGraphicFramePr>
          <p:nvPr>
            <p:ph idx="1"/>
            <p:extLst>
              <p:ext uri="{D42A27DB-BD31-4B8C-83A1-F6EECF244321}">
                <p14:modId xmlns:p14="http://schemas.microsoft.com/office/powerpoint/2010/main" val="3605237550"/>
              </p:ext>
            </p:extLst>
          </p:nvPr>
        </p:nvGraphicFramePr>
        <p:xfrm>
          <a:off x="1537855" y="1433945"/>
          <a:ext cx="9560626" cy="5257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65171228"/>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re 1"/>
          <p:cNvSpPr>
            <a:spLocks noGrp="1"/>
          </p:cNvSpPr>
          <p:nvPr>
            <p:ph type="title"/>
          </p:nvPr>
        </p:nvSpPr>
        <p:spPr>
          <a:xfrm>
            <a:off x="1193369" y="204930"/>
            <a:ext cx="9150783" cy="1143000"/>
          </a:xfrm>
        </p:spPr>
        <p:txBody>
          <a:bodyPr>
            <a:noAutofit/>
          </a:bodyPr>
          <a:lstStyle/>
          <a:p>
            <a:r>
              <a:rPr lang="fr-FR" altLang="fr-FR" sz="3600" dirty="0"/>
              <a:t>Compétence </a:t>
            </a:r>
            <a:r>
              <a:rPr lang="fr-FR" altLang="fr-FR" sz="3600" i="1" dirty="0"/>
              <a:t>versus</a:t>
            </a:r>
            <a:r>
              <a:rPr lang="fr-FR" altLang="fr-FR" sz="3600" dirty="0"/>
              <a:t> pratique en famille dans une langue polynésienne selon l’âge</a:t>
            </a:r>
            <a:br>
              <a:rPr lang="fr-FR" altLang="fr-FR" sz="3600" dirty="0"/>
            </a:br>
            <a:r>
              <a:rPr lang="fr-FR" altLang="fr-FR" sz="2400" dirty="0"/>
              <a:t>(</a:t>
            </a:r>
            <a:r>
              <a:rPr lang="fr-FR" sz="2400" dirty="0"/>
              <a:t>Recensement général de la population 2017, ISPF &amp; INSEE</a:t>
            </a:r>
            <a:r>
              <a:rPr lang="fr-FR" altLang="fr-FR" sz="2400" dirty="0"/>
              <a:t>)</a:t>
            </a:r>
            <a:endParaRPr lang="fr-FR" altLang="fr-FR" sz="3600" dirty="0"/>
          </a:p>
        </p:txBody>
      </p:sp>
      <p:graphicFrame>
        <p:nvGraphicFramePr>
          <p:cNvPr id="2" name="Espace réservé du contenu 3"/>
          <p:cNvGraphicFramePr>
            <a:graphicFrameLocks noGrp="1"/>
          </p:cNvGraphicFramePr>
          <p:nvPr>
            <p:ph idx="1"/>
            <p:extLst>
              <p:ext uri="{D42A27DB-BD31-4B8C-83A1-F6EECF244321}">
                <p14:modId xmlns:p14="http://schemas.microsoft.com/office/powerpoint/2010/main" val="596159085"/>
              </p:ext>
            </p:extLst>
          </p:nvPr>
        </p:nvGraphicFramePr>
        <p:xfrm>
          <a:off x="1392379" y="1600199"/>
          <a:ext cx="9310254" cy="51123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100937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AEF6A1-06D5-1D41-AF13-146E3703C472}"/>
              </a:ext>
            </a:extLst>
          </p:cNvPr>
          <p:cNvSpPr>
            <a:spLocks noGrp="1"/>
          </p:cNvSpPr>
          <p:nvPr>
            <p:ph type="title"/>
          </p:nvPr>
        </p:nvSpPr>
        <p:spPr/>
        <p:txBody>
          <a:bodyPr>
            <a:normAutofit/>
          </a:bodyPr>
          <a:lstStyle/>
          <a:p>
            <a:r>
              <a:rPr lang="fr-FR" sz="4800" dirty="0"/>
              <a:t>Les langues polynésiennes</a:t>
            </a:r>
          </a:p>
        </p:txBody>
      </p:sp>
      <p:sp>
        <p:nvSpPr>
          <p:cNvPr id="3" name="Espace réservé du texte 2">
            <a:extLst>
              <a:ext uri="{FF2B5EF4-FFF2-40B4-BE49-F238E27FC236}">
                <a16:creationId xmlns:a16="http://schemas.microsoft.com/office/drawing/2014/main" id="{B2BB638F-AD5A-C947-B1A5-FC16365A5E96}"/>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030977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6507FA55-2BFD-B946-89B1-5F322BBCB00B}"/>
              </a:ext>
            </a:extLst>
          </p:cNvPr>
          <p:cNvSpPr>
            <a:spLocks noGrp="1" noChangeArrowheads="1"/>
          </p:cNvSpPr>
          <p:nvPr>
            <p:ph type="title"/>
          </p:nvPr>
        </p:nvSpPr>
        <p:spPr>
          <a:xfrm>
            <a:off x="645886" y="3310478"/>
            <a:ext cx="3200400" cy="2286000"/>
          </a:xfrm>
          <a:effectLst/>
        </p:spPr>
        <p:txBody>
          <a:bodyPr>
            <a:noAutofit/>
          </a:bodyPr>
          <a:lstStyle/>
          <a:p>
            <a:r>
              <a:rPr lang="fr-FR" altLang="fr-FR" sz="2800" dirty="0"/>
              <a:t>Un aperçu de la diversité linguistique interne de la Polynésie française :</a:t>
            </a:r>
            <a:br>
              <a:rPr lang="fr-FR" altLang="fr-FR" sz="2800" dirty="0"/>
            </a:br>
            <a:br>
              <a:rPr lang="fr-FR" altLang="fr-FR" sz="2800" dirty="0"/>
            </a:br>
            <a:r>
              <a:rPr lang="fr-FR" altLang="fr-FR" sz="2800" dirty="0"/>
              <a:t>Atlas sonore des langues régionales de France : </a:t>
            </a:r>
            <a:br>
              <a:rPr lang="fr-FR" altLang="fr-FR" sz="2800" dirty="0"/>
            </a:br>
            <a:r>
              <a:rPr lang="fr-FR" altLang="fr-FR" sz="2800" dirty="0">
                <a:hlinkClick r:id="rId3">
                  <a:extLst>
                    <a:ext uri="{A12FA001-AC4F-418D-AE19-62706E023703}">
                      <ahyp:hlinkClr xmlns:ahyp="http://schemas.microsoft.com/office/drawing/2018/hyperlinkcolor" val="tx"/>
                    </a:ext>
                  </a:extLst>
                </a:hlinkClick>
              </a:rPr>
              <a:t>https://atlas.limsi.fr/?tab=PF</a:t>
            </a:r>
            <a:endParaRPr lang="fr-FR" altLang="fr-FR" sz="2400" dirty="0">
              <a:effectLst>
                <a:outerShdw blurRad="38100" dist="38100" dir="2700000" algn="tl">
                  <a:srgbClr val="C0C0C0"/>
                </a:outerShdw>
              </a:effectLst>
              <a:ea typeface="Osaka" pitchFamily="80" charset="-128"/>
            </a:endParaRPr>
          </a:p>
        </p:txBody>
      </p:sp>
      <p:sp>
        <p:nvSpPr>
          <p:cNvPr id="47107" name="ZoneTexte 3">
            <a:extLst>
              <a:ext uri="{FF2B5EF4-FFF2-40B4-BE49-F238E27FC236}">
                <a16:creationId xmlns:a16="http://schemas.microsoft.com/office/drawing/2014/main" id="{8FF6AF7F-535B-F84B-A13C-63A5F87C4ADE}"/>
              </a:ext>
            </a:extLst>
          </p:cNvPr>
          <p:cNvSpPr txBox="1">
            <a:spLocks noChangeArrowheads="1"/>
          </p:cNvSpPr>
          <p:nvPr/>
        </p:nvSpPr>
        <p:spPr bwMode="auto">
          <a:xfrm>
            <a:off x="4750493" y="6064080"/>
            <a:ext cx="18473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Black" panose="020B0604020202020204" pitchFamily="34" charset="0"/>
                <a:ea typeface="ＭＳ Ｐゴシック" panose="020B0600070205080204" pitchFamily="34" charset="-128"/>
              </a:defRPr>
            </a:lvl1pPr>
            <a:lvl2pPr marL="742950" indent="-285750">
              <a:defRPr sz="2400">
                <a:solidFill>
                  <a:schemeClr val="tx1"/>
                </a:solidFill>
                <a:latin typeface="Arial Black" panose="020B0604020202020204" pitchFamily="34" charset="0"/>
                <a:ea typeface="ＭＳ Ｐゴシック" panose="020B0600070205080204" pitchFamily="34" charset="-128"/>
              </a:defRPr>
            </a:lvl2pPr>
            <a:lvl3pPr marL="1143000" indent="-228600">
              <a:defRPr sz="2400">
                <a:solidFill>
                  <a:schemeClr val="tx1"/>
                </a:solidFill>
                <a:latin typeface="Arial Black" panose="020B0604020202020204" pitchFamily="34" charset="0"/>
                <a:ea typeface="ＭＳ Ｐゴシック" panose="020B0600070205080204" pitchFamily="34" charset="-128"/>
              </a:defRPr>
            </a:lvl3pPr>
            <a:lvl4pPr marL="1600200" indent="-228600">
              <a:defRPr sz="2400">
                <a:solidFill>
                  <a:schemeClr val="tx1"/>
                </a:solidFill>
                <a:latin typeface="Arial Black" panose="020B0604020202020204" pitchFamily="34" charset="0"/>
                <a:ea typeface="ＭＳ Ｐゴシック" panose="020B0600070205080204" pitchFamily="34" charset="-128"/>
              </a:defRPr>
            </a:lvl4pPr>
            <a:lvl5pPr marL="2057400" indent="-228600">
              <a:defRPr sz="2400">
                <a:solidFill>
                  <a:schemeClr val="tx1"/>
                </a:solidFill>
                <a:latin typeface="Arial Black"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Black"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Black"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Black"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Black" panose="020B0604020202020204" pitchFamily="34" charset="0"/>
                <a:ea typeface="ＭＳ Ｐゴシック" panose="020B0600070205080204" pitchFamily="34" charset="-128"/>
              </a:defRPr>
            </a:lvl9pPr>
          </a:lstStyle>
          <a:p>
            <a:endParaRPr lang="fr-FR" altLang="fr-FR" sz="2000" dirty="0">
              <a:latin typeface="Arial" panose="020B0604020202020204" pitchFamily="34" charset="0"/>
              <a:cs typeface="Arial" panose="020B0604020202020204" pitchFamily="34" charset="0"/>
            </a:endParaRPr>
          </a:p>
        </p:txBody>
      </p:sp>
      <p:pic>
        <p:nvPicPr>
          <p:cNvPr id="3" name="Image 2">
            <a:hlinkClick r:id="rId3"/>
            <a:extLst>
              <a:ext uri="{FF2B5EF4-FFF2-40B4-BE49-F238E27FC236}">
                <a16:creationId xmlns:a16="http://schemas.microsoft.com/office/drawing/2014/main" id="{37589C69-D7E5-B54E-BBEB-AA685BB6475A}"/>
              </a:ext>
            </a:extLst>
          </p:cNvPr>
          <p:cNvPicPr>
            <a:picLocks noChangeAspect="1"/>
          </p:cNvPicPr>
          <p:nvPr/>
        </p:nvPicPr>
        <p:blipFill rotWithShape="1">
          <a:blip r:embed="rId4">
            <a:extLst>
              <a:ext uri="{28A0092B-C50C-407E-A947-70E740481C1C}">
                <a14:useLocalDpi xmlns:a14="http://schemas.microsoft.com/office/drawing/2010/main" val="0"/>
              </a:ext>
            </a:extLst>
          </a:blip>
          <a:srcRect l="23601" t="4384" r="26136" b="26874"/>
          <a:stretch/>
        </p:blipFill>
        <p:spPr>
          <a:xfrm>
            <a:off x="3976914" y="598762"/>
            <a:ext cx="7895772" cy="5865428"/>
          </a:xfrm>
          <a:prstGeom prst="rect">
            <a:avLst/>
          </a:prstGeom>
        </p:spPr>
      </p:pic>
    </p:spTree>
    <p:extLst>
      <p:ext uri="{BB962C8B-B14F-4D97-AF65-F5344CB8AC3E}">
        <p14:creationId xmlns:p14="http://schemas.microsoft.com/office/powerpoint/2010/main" val="134963342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24853</TotalTime>
  <Words>4593</Words>
  <Application>Microsoft Macintosh PowerPoint</Application>
  <PresentationFormat>Grand écran</PresentationFormat>
  <Paragraphs>284</Paragraphs>
  <Slides>58</Slides>
  <Notes>20</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2</vt:i4>
      </vt:variant>
      <vt:variant>
        <vt:lpstr>Titres des diapositives</vt:lpstr>
      </vt:variant>
      <vt:variant>
        <vt:i4>58</vt:i4>
      </vt:variant>
    </vt:vector>
  </HeadingPairs>
  <TitlesOfParts>
    <vt:vector size="71" baseType="lpstr">
      <vt:lpstr>ＭＳ Ｐゴシック</vt:lpstr>
      <vt:lpstr>游ゴシック</vt:lpstr>
      <vt:lpstr>游ゴシック Light</vt:lpstr>
      <vt:lpstr>Arial</vt:lpstr>
      <vt:lpstr>Calibri</vt:lpstr>
      <vt:lpstr>Calibri Light</vt:lpstr>
      <vt:lpstr>Courier New</vt:lpstr>
      <vt:lpstr>Mangal</vt:lpstr>
      <vt:lpstr>Osaka</vt:lpstr>
      <vt:lpstr>Times New Roman</vt:lpstr>
      <vt:lpstr>Thème Office</vt:lpstr>
      <vt:lpstr>Document</vt:lpstr>
      <vt:lpstr>Document Microsoft Word</vt:lpstr>
      <vt:lpstr>Éléments de contexte : Les langues en Polynésie française</vt:lpstr>
      <vt:lpstr>Données démolinguistiques contemporaines</vt:lpstr>
      <vt:lpstr>Les principales langues parlées en Polynésie française</vt:lpstr>
      <vt:lpstr>Compétence déclarée (comprendre, parler, lire et écrire)  chez les 15 ans et plus</vt:lpstr>
      <vt:lpstr>Pratique déclarée en famille  chez les 15 ans et plus</vt:lpstr>
      <vt:lpstr>Langue parlée en famille par archipels  (Recensement général de la population 2017, ISPF &amp; INSEE)</vt:lpstr>
      <vt:lpstr>Compétence versus pratique en famille dans une langue polynésienne selon l’âge (Recensement général de la population 2017, ISPF &amp; INSEE)</vt:lpstr>
      <vt:lpstr>Les langues polynésiennes</vt:lpstr>
      <vt:lpstr>Un aperçu de la diversité linguistique interne de la Polynésie française :  Atlas sonore des langues régionales de France :  https://atlas.limsi.fr/?tab=PF</vt:lpstr>
      <vt:lpstr>Présentation PowerPoint</vt:lpstr>
      <vt:lpstr>Présentation PowerPoint</vt:lpstr>
      <vt:lpstr>La Polynésie française  (entité politique et administrative)</vt:lpstr>
      <vt:lpstr>La Polynésie (aire géographique)</vt:lpstr>
      <vt:lpstr>Présentation PowerPoint</vt:lpstr>
      <vt:lpstr>Questions de terminologie</vt:lpstr>
      <vt:lpstr>Le groupe des langues polynésiennes</vt:lpstr>
      <vt:lpstr>Présentation PowerPoint</vt:lpstr>
      <vt:lpstr>La famille austronésienne (~1200 langues)</vt:lpstr>
      <vt:lpstr>La place des langues dans la société</vt:lpstr>
      <vt:lpstr>Le tahitien, langue d’évangélisation et d’alphabétisation au 19ème siècle </vt:lpstr>
      <vt:lpstr>Une « ruée » vers l’écrit</vt:lpstr>
      <vt:lpstr>Un témoignage (1853)</vt:lpstr>
      <vt:lpstr>Tahaa (Îles Sous le Vent de Tahiti). École indigène. 1895</vt:lpstr>
      <vt:lpstr>Vea no Tahiti (1850-1859) « Le messager de Tahiti pour la propagation de petites nouvelles pour l’utilité des Tahitiens ».   Hebdomadaire en langue tahitienne créé par une ordonnance du gouverneur Bonard</vt:lpstr>
      <vt:lpstr>Arrêté du 28 juillet 1896 qui réorganise l’Instruction publique dans les EFO</vt:lpstr>
      <vt:lpstr>Le tahitien pour apprendre le français…  avec la grammaire du latin (1882)</vt:lpstr>
      <vt:lpstr>Rapport Revel, Rapport des inspections coloniales, 1914</vt:lpstr>
      <vt:lpstr>Un état des lieux en 1962</vt:lpstr>
      <vt:lpstr>Le monopole institutionnel du français dans les années 1960-70</vt:lpstr>
      <vt:lpstr>La bascule linguistique :  le témoignage d’une mère en 2011</vt:lpstr>
      <vt:lpstr>La pratique linguistique contemporaine des enfants</vt:lpstr>
      <vt:lpstr>Être bilingue </vt:lpstr>
      <vt:lpstr>C’est quoi être bilingue ?</vt:lpstr>
      <vt:lpstr>Démystifier le bilinguisme</vt:lpstr>
      <vt:lpstr>L’interlangue</vt:lpstr>
      <vt:lpstr>Régulation des langues en fonction de la situation d’énonciation</vt:lpstr>
      <vt:lpstr>Le choix de la langue et le mode de communication</vt:lpstr>
      <vt:lpstr>Le français « local »</vt:lpstr>
      <vt:lpstr>Éléments de politique linguistique</vt:lpstr>
      <vt:lpstr>Langue(s) et cohésion sociale :  deux conceptions antagonistes</vt:lpstr>
      <vt:lpstr>Émergence de l’État-nation et diversité linguistique</vt:lpstr>
      <vt:lpstr>Le projet monolingue</vt:lpstr>
      <vt:lpstr>Le projet monolingue</vt:lpstr>
      <vt:lpstr>Préserver et transmettre notre diversité linguistique</vt:lpstr>
      <vt:lpstr>La Charte de l’Éducation [de Polynésie française] actualisée  - 7 juillet 2016 [2011]</vt:lpstr>
      <vt:lpstr>Programmes du cycle 4 (français)</vt:lpstr>
      <vt:lpstr>Quelques suggestions</vt:lpstr>
      <vt:lpstr>Ouvrir tous les horizons</vt:lpstr>
      <vt:lpstr>Une identité en construction</vt:lpstr>
      <vt:lpstr>Quelques ressources</vt:lpstr>
      <vt:lpstr>Dictionnaire  tahitien-français de l’Académie tahitienne</vt:lpstr>
      <vt:lpstr>Atlas numérique des langues de Polynésie française</vt:lpstr>
      <vt:lpstr>Ana'ite –Bibliothèque scientifique numérique polynésienne</vt:lpstr>
      <vt:lpstr>Encore quelques ressources en ligne…</vt:lpstr>
      <vt:lpstr>Une introduction à l’histoire de Tahiti</vt:lpstr>
      <vt:lpstr> Te ara moana Le chemin de l’Océan. Guide des Aires marines éducatives de Polynésie française</vt:lpstr>
      <vt:lpstr>L’école ambiguë : histoires de familles à Tahiti</vt:lpstr>
      <vt:lpstr>Indications bibliographiques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langues en Polynésie française</dc:title>
  <dc:creator>Jacques Vernaudon</dc:creator>
  <cp:lastModifiedBy>Utilisateur</cp:lastModifiedBy>
  <cp:revision>486</cp:revision>
  <cp:lastPrinted>2014-08-01T06:34:21Z</cp:lastPrinted>
  <dcterms:created xsi:type="dcterms:W3CDTF">2014-04-17T20:21:35Z</dcterms:created>
  <dcterms:modified xsi:type="dcterms:W3CDTF">2020-08-05T01:06:27Z</dcterms:modified>
</cp:coreProperties>
</file>